
<file path=[Content_Types].xml><?xml version="1.0" encoding="utf-8"?>
<Types xmlns="http://schemas.openxmlformats.org/package/2006/content-types">
  <Default Extension="png" ContentType="image/png"/>
  <Default Extension="bin" ContentType="application/vnd.openxmlformats-officedocument.oleObject"/>
  <Default Extension="jfif" ContentType="image/jpe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1"/>
  </p:notesMasterIdLst>
  <p:sldIdLst>
    <p:sldId id="256" r:id="rId2"/>
    <p:sldId id="278" r:id="rId3"/>
    <p:sldId id="258" r:id="rId4"/>
    <p:sldId id="267" r:id="rId5"/>
    <p:sldId id="279" r:id="rId6"/>
    <p:sldId id="268" r:id="rId7"/>
    <p:sldId id="271" r:id="rId8"/>
    <p:sldId id="280" r:id="rId9"/>
    <p:sldId id="281" r:id="rId10"/>
    <p:sldId id="274" r:id="rId11"/>
    <p:sldId id="282" r:id="rId12"/>
    <p:sldId id="283" r:id="rId13"/>
    <p:sldId id="270" r:id="rId14"/>
    <p:sldId id="273" r:id="rId15"/>
    <p:sldId id="284" r:id="rId16"/>
    <p:sldId id="272" r:id="rId17"/>
    <p:sldId id="275" r:id="rId18"/>
    <p:sldId id="285" r:id="rId19"/>
    <p:sldId id="277"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65930" autoAdjust="0"/>
  </p:normalViewPr>
  <p:slideViewPr>
    <p:cSldViewPr snapToGrid="0">
      <p:cViewPr varScale="1">
        <p:scale>
          <a:sx n="75" d="100"/>
          <a:sy n="75" d="100"/>
        </p:scale>
        <p:origin x="195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900373-01B7-4265-8966-41DF2594FE6B}" type="datetimeFigureOut">
              <a:rPr lang="en-US" smtClean="0"/>
              <a:t>07/02/2019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DFCDD9-9F83-476C-890F-E5DB6D7BA0A4}" type="slidenum">
              <a:rPr lang="en-US" smtClean="0"/>
              <a:t>‹#›</a:t>
            </a:fld>
            <a:endParaRPr lang="en-US"/>
          </a:p>
        </p:txBody>
      </p:sp>
    </p:spTree>
    <p:extLst>
      <p:ext uri="{BB962C8B-B14F-4D97-AF65-F5344CB8AC3E}">
        <p14:creationId xmlns:p14="http://schemas.microsoft.com/office/powerpoint/2010/main" val="22873803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ct val="20000"/>
              </a:spcBef>
              <a:spcAft>
                <a:spcPts val="0"/>
              </a:spcAft>
              <a:buClrTx/>
              <a:buSzTx/>
              <a:buFontTx/>
              <a:buChar char="-"/>
              <a:tabLst/>
              <a:defRPr/>
            </a:pPr>
            <a:r>
              <a:rPr kumimoji="0" lang="en-US" sz="2400" b="0" i="0" u="none" strike="noStrike" kern="1200" cap="none" spc="0" normalizeH="0" baseline="0" noProof="0" dirty="0">
                <a:ln>
                  <a:noFill/>
                </a:ln>
                <a:solidFill>
                  <a:srgbClr val="002060"/>
                </a:solidFill>
                <a:effectLst/>
                <a:uLnTx/>
                <a:uFillTx/>
                <a:latin typeface="+mn-lt"/>
                <a:ea typeface="+mn-ea"/>
                <a:cs typeface="+mn-cs"/>
              </a:rPr>
              <a:t>Created in 1945 in the end of World War II</a:t>
            </a:r>
          </a:p>
          <a:p>
            <a:pPr marL="342900" marR="0" lvl="0" indent="-342900" algn="l" defTabSz="914400" rtl="0" eaLnBrk="1" fontAlgn="auto" latinLnBrk="0" hangingPunct="1">
              <a:lnSpc>
                <a:spcPct val="100000"/>
              </a:lnSpc>
              <a:spcBef>
                <a:spcPct val="20000"/>
              </a:spcBef>
              <a:spcAft>
                <a:spcPts val="0"/>
              </a:spcAft>
              <a:buClrTx/>
              <a:buSzTx/>
              <a:buFontTx/>
              <a:buChar char="-"/>
              <a:tabLst/>
              <a:defRPr/>
            </a:pPr>
            <a:r>
              <a:rPr kumimoji="0" lang="en-US" sz="2400" b="0" i="0" u="none" strike="noStrike" kern="1200" cap="none" spc="0" normalizeH="0" baseline="0" noProof="0" dirty="0">
                <a:ln>
                  <a:noFill/>
                </a:ln>
                <a:solidFill>
                  <a:srgbClr val="002060"/>
                </a:solidFill>
                <a:effectLst/>
                <a:uLnTx/>
                <a:uFillTx/>
                <a:latin typeface="+mn-lt"/>
                <a:ea typeface="+mn-ea"/>
                <a:cs typeface="+mn-cs"/>
              </a:rPr>
              <a:t>San Francisco Conference, 24 October: UN Charter enters into force </a:t>
            </a:r>
          </a:p>
          <a:p>
            <a:pPr marL="342900" marR="0" lvl="0" indent="-342900" algn="l" defTabSz="914400" rtl="0" eaLnBrk="1" fontAlgn="auto" latinLnBrk="0" hangingPunct="1">
              <a:lnSpc>
                <a:spcPct val="100000"/>
              </a:lnSpc>
              <a:spcBef>
                <a:spcPct val="20000"/>
              </a:spcBef>
              <a:spcAft>
                <a:spcPts val="0"/>
              </a:spcAft>
              <a:buClrTx/>
              <a:buSzTx/>
              <a:buFontTx/>
              <a:buChar char="-"/>
              <a:tabLst/>
              <a:defRPr/>
            </a:pPr>
            <a:r>
              <a:rPr kumimoji="0" lang="en-US" sz="2400" b="0" i="0" u="none" strike="noStrike" kern="1200" cap="none" spc="0" normalizeH="0" baseline="0" noProof="0" dirty="0">
                <a:ln>
                  <a:noFill/>
                </a:ln>
                <a:solidFill>
                  <a:srgbClr val="002060"/>
                </a:solidFill>
                <a:effectLst/>
                <a:uLnTx/>
                <a:uFillTx/>
                <a:latin typeface="+mn-lt"/>
                <a:ea typeface="+mn-ea"/>
                <a:cs typeface="+mn-cs"/>
              </a:rPr>
              <a:t>Preamble: “</a:t>
            </a:r>
            <a:r>
              <a:rPr kumimoji="0" lang="en-US" sz="2400" b="0" i="1" u="none" strike="noStrike" kern="1200" cap="none" spc="0" normalizeH="0" baseline="0" noProof="0" dirty="0">
                <a:ln>
                  <a:noFill/>
                </a:ln>
                <a:solidFill>
                  <a:srgbClr val="002060"/>
                </a:solidFill>
                <a:effectLst/>
                <a:uLnTx/>
                <a:uFillTx/>
                <a:latin typeface="+mn-lt"/>
                <a:ea typeface="+mn-ea"/>
                <a:cs typeface="+mn-cs"/>
              </a:rPr>
              <a:t>We the people of the United Nations determined to save succeeding generations from the scourge of war, which twice in our lifetime has brought untold sorrow to mankind.</a:t>
            </a:r>
            <a:r>
              <a:rPr kumimoji="0" lang="en-US" sz="2400" b="0" i="0" u="none" strike="noStrike" kern="1200" cap="none" spc="0" normalizeH="0" baseline="0" noProof="0" dirty="0">
                <a:ln>
                  <a:noFill/>
                </a:ln>
                <a:solidFill>
                  <a:srgbClr val="002060"/>
                </a:solidFill>
                <a:effectLst/>
                <a:uLnTx/>
                <a:uFillTx/>
                <a:latin typeface="+mn-lt"/>
                <a:ea typeface="+mn-ea"/>
                <a:cs typeface="+mn-cs"/>
              </a:rPr>
              <a:t>”</a:t>
            </a:r>
          </a:p>
          <a:p>
            <a:pPr marL="342900" marR="0" lvl="0" indent="-342900" algn="l" defTabSz="914400" rtl="0" eaLnBrk="1" fontAlgn="auto" latinLnBrk="0" hangingPunct="1">
              <a:lnSpc>
                <a:spcPct val="100000"/>
              </a:lnSpc>
              <a:spcBef>
                <a:spcPct val="20000"/>
              </a:spcBef>
              <a:spcAft>
                <a:spcPts val="0"/>
              </a:spcAft>
              <a:buClrTx/>
              <a:buSzTx/>
              <a:buFontTx/>
              <a:buChar char="-"/>
              <a:tabLst/>
              <a:defRPr/>
            </a:pPr>
            <a:r>
              <a:rPr kumimoji="0" lang="en-US" sz="2400" b="0" i="0" u="none" strike="noStrike" kern="1200" cap="none" spc="0" normalizeH="0" baseline="0" noProof="0" dirty="0">
                <a:ln>
                  <a:noFill/>
                </a:ln>
                <a:solidFill>
                  <a:srgbClr val="002060"/>
                </a:solidFill>
                <a:effectLst/>
                <a:uLnTx/>
                <a:uFillTx/>
                <a:latin typeface="+mn-lt"/>
                <a:ea typeface="+mn-ea"/>
                <a:cs typeface="+mn-cs"/>
              </a:rPr>
              <a:t>51 original members. 193 today (latest South Sudan, July 2011)</a:t>
            </a:r>
          </a:p>
          <a:p>
            <a:pPr marL="342900" marR="0" lvl="0" indent="-342900" algn="l" defTabSz="914400" rtl="0" eaLnBrk="1" fontAlgn="auto" latinLnBrk="0" hangingPunct="1">
              <a:lnSpc>
                <a:spcPct val="100000"/>
              </a:lnSpc>
              <a:spcBef>
                <a:spcPct val="20000"/>
              </a:spcBef>
              <a:spcAft>
                <a:spcPts val="0"/>
              </a:spcAft>
              <a:buClrTx/>
              <a:buSzTx/>
              <a:buFontTx/>
              <a:buChar char="-"/>
              <a:tabLst/>
              <a:defRPr/>
            </a:pPr>
            <a:r>
              <a:rPr kumimoji="0" lang="en-US" sz="2400" b="0" i="0" u="none" strike="noStrike" kern="1200" cap="none" spc="0" normalizeH="0" baseline="0" noProof="0" dirty="0">
                <a:ln>
                  <a:noFill/>
                </a:ln>
                <a:solidFill>
                  <a:srgbClr val="002060"/>
                </a:solidFill>
                <a:effectLst/>
                <a:uLnTx/>
                <a:uFillTx/>
                <a:latin typeface="+mn-lt"/>
                <a:ea typeface="+mn-ea"/>
                <a:cs typeface="+mn-cs"/>
              </a:rPr>
              <a:t>Un Headquarters NY: purchased with a donation of $8.5 million given by American philanthropist, John Rockefeller Junior</a:t>
            </a:r>
          </a:p>
          <a:p>
            <a:pPr marL="342900" marR="0" lvl="0" indent="-342900" algn="l" defTabSz="914400" rtl="0" eaLnBrk="1" fontAlgn="auto" latinLnBrk="0" hangingPunct="1">
              <a:lnSpc>
                <a:spcPct val="100000"/>
              </a:lnSpc>
              <a:spcBef>
                <a:spcPct val="20000"/>
              </a:spcBef>
              <a:spcAft>
                <a:spcPts val="0"/>
              </a:spcAft>
              <a:buClrTx/>
              <a:buSzTx/>
              <a:buFontTx/>
              <a:buChar char="-"/>
              <a:tabLst/>
              <a:defRPr/>
            </a:pPr>
            <a:r>
              <a:rPr kumimoji="0" lang="en-US" sz="2400" b="0" i="0" u="none" strike="noStrike" kern="1200" cap="none" spc="0" normalizeH="0" baseline="0" noProof="0" dirty="0">
                <a:ln>
                  <a:noFill/>
                </a:ln>
                <a:solidFill>
                  <a:srgbClr val="002060"/>
                </a:solidFill>
                <a:effectLst/>
                <a:uLnTx/>
                <a:uFillTx/>
                <a:latin typeface="+mn-lt"/>
                <a:ea typeface="+mn-ea"/>
                <a:cs typeface="+mn-cs"/>
              </a:rPr>
              <a:t>Own security officers, fire unit and post office.</a:t>
            </a:r>
          </a:p>
          <a:p>
            <a:endParaRPr lang="en-US" dirty="0"/>
          </a:p>
        </p:txBody>
      </p:sp>
      <p:sp>
        <p:nvSpPr>
          <p:cNvPr id="4" name="Slide Number Placeholder 3"/>
          <p:cNvSpPr>
            <a:spLocks noGrp="1"/>
          </p:cNvSpPr>
          <p:nvPr>
            <p:ph type="sldNum" sz="quarter" idx="10"/>
          </p:nvPr>
        </p:nvSpPr>
        <p:spPr/>
        <p:txBody>
          <a:bodyPr/>
          <a:lstStyle/>
          <a:p>
            <a:fld id="{84DFCDD9-9F83-476C-890F-E5DB6D7BA0A4}" type="slidenum">
              <a:rPr lang="en-US" smtClean="0"/>
              <a:t>2</a:t>
            </a:fld>
            <a:endParaRPr lang="en-US"/>
          </a:p>
        </p:txBody>
      </p:sp>
    </p:spTree>
    <p:extLst>
      <p:ext uri="{BB962C8B-B14F-4D97-AF65-F5344CB8AC3E}">
        <p14:creationId xmlns:p14="http://schemas.microsoft.com/office/powerpoint/2010/main" val="2218162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than 40 Specialized Agencies, Funds and </a:t>
            </a:r>
            <a:r>
              <a:rPr lang="en-US" dirty="0" err="1"/>
              <a:t>Programmes</a:t>
            </a:r>
            <a:endParaRPr lang="en-US" dirty="0"/>
          </a:p>
        </p:txBody>
      </p:sp>
      <p:sp>
        <p:nvSpPr>
          <p:cNvPr id="4" name="Slide Number Placeholder 3"/>
          <p:cNvSpPr>
            <a:spLocks noGrp="1"/>
          </p:cNvSpPr>
          <p:nvPr>
            <p:ph type="sldNum" sz="quarter" idx="10"/>
          </p:nvPr>
        </p:nvSpPr>
        <p:spPr/>
        <p:txBody>
          <a:bodyPr/>
          <a:lstStyle/>
          <a:p>
            <a:fld id="{84DFCDD9-9F83-476C-890F-E5DB6D7BA0A4}" type="slidenum">
              <a:rPr lang="en-US" smtClean="0"/>
              <a:t>13</a:t>
            </a:fld>
            <a:endParaRPr lang="en-US"/>
          </a:p>
        </p:txBody>
      </p:sp>
    </p:spTree>
    <p:extLst>
      <p:ext uri="{BB962C8B-B14F-4D97-AF65-F5344CB8AC3E}">
        <p14:creationId xmlns:p14="http://schemas.microsoft.com/office/powerpoint/2010/main" val="3894901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https://www.un.org/sustainabledevelopment/sustainable-development-goals/</a:t>
            </a:r>
          </a:p>
        </p:txBody>
      </p:sp>
      <p:sp>
        <p:nvSpPr>
          <p:cNvPr id="4" name="Slide Number Placeholder 3"/>
          <p:cNvSpPr>
            <a:spLocks noGrp="1"/>
          </p:cNvSpPr>
          <p:nvPr>
            <p:ph type="sldNum" sz="quarter" idx="10"/>
          </p:nvPr>
        </p:nvSpPr>
        <p:spPr/>
        <p:txBody>
          <a:bodyPr/>
          <a:lstStyle/>
          <a:p>
            <a:fld id="{84DFCDD9-9F83-476C-890F-E5DB6D7BA0A4}" type="slidenum">
              <a:rPr lang="en-US" smtClean="0"/>
              <a:t>14</a:t>
            </a:fld>
            <a:endParaRPr lang="en-US"/>
          </a:p>
        </p:txBody>
      </p:sp>
    </p:spTree>
    <p:extLst>
      <p:ext uri="{BB962C8B-B14F-4D97-AF65-F5344CB8AC3E}">
        <p14:creationId xmlns:p14="http://schemas.microsoft.com/office/powerpoint/2010/main" val="28735970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Universal Declaration of Human Rights</a:t>
            </a:r>
          </a:p>
          <a:p>
            <a:endParaRPr lang="en-US" dirty="0"/>
          </a:p>
          <a:p>
            <a:pPr fontAlgn="auto">
              <a:spcAft>
                <a:spcPts val="0"/>
              </a:spcAft>
              <a:buFont typeface="Arial" pitchFamily="34" charset="0"/>
              <a:buChar char="•"/>
              <a:defRPr/>
            </a:pPr>
            <a:r>
              <a:rPr lang="en-US" i="1" dirty="0">
                <a:solidFill>
                  <a:srgbClr val="002060"/>
                </a:solidFill>
              </a:rPr>
              <a:t>Adopted on 10 December 1948 by the General Assembly</a:t>
            </a:r>
          </a:p>
          <a:p>
            <a:pPr fontAlgn="auto">
              <a:spcAft>
                <a:spcPts val="0"/>
              </a:spcAft>
              <a:buFont typeface="Arial" pitchFamily="34" charset="0"/>
              <a:buChar char="•"/>
              <a:defRPr/>
            </a:pPr>
            <a:r>
              <a:rPr lang="en-US" i="1" dirty="0">
                <a:solidFill>
                  <a:srgbClr val="002060"/>
                </a:solidFill>
              </a:rPr>
              <a:t>30 articles</a:t>
            </a:r>
          </a:p>
          <a:p>
            <a:pPr marL="0" indent="0" fontAlgn="auto">
              <a:spcAft>
                <a:spcPts val="0"/>
              </a:spcAft>
              <a:buFont typeface="Arial" pitchFamily="34" charset="0"/>
              <a:buNone/>
              <a:defRPr/>
            </a:pPr>
            <a:endParaRPr lang="en-US" i="1" dirty="0"/>
          </a:p>
          <a:p>
            <a:pPr marL="0" indent="0" algn="just" fontAlgn="auto">
              <a:spcAft>
                <a:spcPts val="0"/>
              </a:spcAft>
              <a:buFont typeface="Arial" pitchFamily="34" charset="0"/>
              <a:buNone/>
              <a:defRPr/>
            </a:pPr>
            <a:r>
              <a:rPr lang="en-US" i="1" dirty="0">
                <a:solidFill>
                  <a:srgbClr val="FF0000"/>
                </a:solidFill>
              </a:rPr>
              <a:t>“All human beings are born free and equal in dignity and rights. They are endowed with reason and conscience and should act towards one another in a spirit of brotherhood.”</a:t>
            </a:r>
          </a:p>
          <a:p>
            <a:endParaRPr lang="en-US" dirty="0"/>
          </a:p>
        </p:txBody>
      </p:sp>
      <p:sp>
        <p:nvSpPr>
          <p:cNvPr id="4" name="Slide Number Placeholder 3"/>
          <p:cNvSpPr>
            <a:spLocks noGrp="1"/>
          </p:cNvSpPr>
          <p:nvPr>
            <p:ph type="sldNum" sz="quarter" idx="10"/>
          </p:nvPr>
        </p:nvSpPr>
        <p:spPr/>
        <p:txBody>
          <a:bodyPr/>
          <a:lstStyle/>
          <a:p>
            <a:fld id="{84DFCDD9-9F83-476C-890F-E5DB6D7BA0A4}" type="slidenum">
              <a:rPr lang="en-US" smtClean="0"/>
              <a:t>15</a:t>
            </a:fld>
            <a:endParaRPr lang="en-US"/>
          </a:p>
        </p:txBody>
      </p:sp>
    </p:spTree>
    <p:extLst>
      <p:ext uri="{BB962C8B-B14F-4D97-AF65-F5344CB8AC3E}">
        <p14:creationId xmlns:p14="http://schemas.microsoft.com/office/powerpoint/2010/main" val="43762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 headquarters is located on Manhattan’s East side overlooking the East River on a territory of 25,000,000 square feet (5 city blocks). </a:t>
            </a:r>
          </a:p>
          <a:p>
            <a:r>
              <a:rPr lang="en-US" dirty="0"/>
              <a:t>The site of UN Headquarters is owned by the United Nations and has a special status within the United States. No federal, state or local officer or official of the United States, whether administrative, judicial, military or police, may enter UN Headquarters, except with the consent of and under conditions agreed to by the Secretary-General of the Organization. The UN has its own fire-fighting and security forces, and its own post office branch. </a:t>
            </a:r>
          </a:p>
          <a:p>
            <a:endParaRPr lang="en-US" dirty="0"/>
          </a:p>
          <a:p>
            <a:r>
              <a:rPr lang="en-US" dirty="0"/>
              <a:t>The site was purchased with a donation of $8.5 million by John D. Rockefeller and used to host slaughterhouses and a barge landing.</a:t>
            </a:r>
          </a:p>
          <a:p>
            <a:endParaRPr lang="en-US" dirty="0"/>
          </a:p>
          <a:p>
            <a:r>
              <a:rPr lang="en-US" dirty="0"/>
              <a:t>The design of the three main buildings (General Assembly, Conference Building, Secretariat) was the result of a collaborative effort of an international group of architects led by Wallace K. Harrison (USA) which included </a:t>
            </a:r>
            <a:r>
              <a:rPr lang="en-US" dirty="0" err="1"/>
              <a:t>i.a</a:t>
            </a:r>
            <a:r>
              <a:rPr lang="en-US" dirty="0"/>
              <a:t>. Nikolai G. </a:t>
            </a:r>
            <a:r>
              <a:rPr lang="en-US" dirty="0" err="1"/>
              <a:t>Bassov</a:t>
            </a:r>
            <a:r>
              <a:rPr lang="en-US" dirty="0"/>
              <a:t> (Soviet Union), Charles-Edouard </a:t>
            </a:r>
            <a:r>
              <a:rPr lang="en-US" dirty="0" err="1"/>
              <a:t>Jeanneret</a:t>
            </a:r>
            <a:r>
              <a:rPr lang="en-US" dirty="0"/>
              <a:t>, known as Le Corbusier (France), Sven </a:t>
            </a:r>
            <a:r>
              <a:rPr lang="en-US" dirty="0" err="1"/>
              <a:t>Markelius</a:t>
            </a:r>
            <a:r>
              <a:rPr lang="en-US" dirty="0"/>
              <a:t> (Sweden), and Oscar Niemeyer (Brazil). Construction started in 1946 and the buildings were officially opened for the 7</a:t>
            </a:r>
            <a:r>
              <a:rPr lang="en-US" baseline="30000" dirty="0"/>
              <a:t>th</a:t>
            </a:r>
            <a:r>
              <a:rPr lang="en-US" dirty="0"/>
              <a:t> General Assembly in 1952. </a:t>
            </a:r>
          </a:p>
          <a:p>
            <a:endParaRPr lang="en-US" dirty="0"/>
          </a:p>
          <a:p>
            <a:r>
              <a:rPr lang="en-US" dirty="0"/>
              <a:t>From 2008 – 2014, the entire site was renovated, upgraded and restored in a project known as the “Capital Master Plan” which brought the buildings up to code, improved the environmental footprint of the site and upgraded security. The total cost which was borne by Member States was $2.15 billion.</a:t>
            </a:r>
          </a:p>
        </p:txBody>
      </p:sp>
      <p:sp>
        <p:nvSpPr>
          <p:cNvPr id="4" name="Slide Number Placeholder 3"/>
          <p:cNvSpPr>
            <a:spLocks noGrp="1"/>
          </p:cNvSpPr>
          <p:nvPr>
            <p:ph type="sldNum" sz="quarter" idx="10"/>
          </p:nvPr>
        </p:nvSpPr>
        <p:spPr/>
        <p:txBody>
          <a:bodyPr/>
          <a:lstStyle/>
          <a:p>
            <a:fld id="{84DFCDD9-9F83-476C-890F-E5DB6D7BA0A4}" type="slidenum">
              <a:rPr lang="en-US" smtClean="0"/>
              <a:t>16</a:t>
            </a:fld>
            <a:endParaRPr lang="en-US"/>
          </a:p>
        </p:txBody>
      </p:sp>
    </p:spTree>
    <p:extLst>
      <p:ext uri="{BB962C8B-B14F-4D97-AF65-F5344CB8AC3E}">
        <p14:creationId xmlns:p14="http://schemas.microsoft.com/office/powerpoint/2010/main" val="2402864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http://www.un.org/en/sections/issues-depth/global-issues-fast-facts/index.html</a:t>
            </a:r>
          </a:p>
          <a:p>
            <a:r>
              <a:rPr lang="en-US" dirty="0"/>
              <a:t>http://www.un.org/en/essential-un/</a:t>
            </a:r>
          </a:p>
          <a:p>
            <a:endParaRPr lang="en-US" dirty="0"/>
          </a:p>
          <a:p>
            <a:endParaRPr lang="en-US" dirty="0"/>
          </a:p>
        </p:txBody>
      </p:sp>
      <p:sp>
        <p:nvSpPr>
          <p:cNvPr id="4" name="Slide Number Placeholder 3"/>
          <p:cNvSpPr>
            <a:spLocks noGrp="1"/>
          </p:cNvSpPr>
          <p:nvPr>
            <p:ph type="sldNum" sz="quarter" idx="10"/>
          </p:nvPr>
        </p:nvSpPr>
        <p:spPr/>
        <p:txBody>
          <a:bodyPr/>
          <a:lstStyle/>
          <a:p>
            <a:fld id="{84DFCDD9-9F83-476C-890F-E5DB6D7BA0A4}" type="slidenum">
              <a:rPr lang="en-US" smtClean="0"/>
              <a:t>17</a:t>
            </a:fld>
            <a:endParaRPr lang="en-US"/>
          </a:p>
        </p:txBody>
      </p:sp>
    </p:spTree>
    <p:extLst>
      <p:ext uri="{BB962C8B-B14F-4D97-AF65-F5344CB8AC3E}">
        <p14:creationId xmlns:p14="http://schemas.microsoft.com/office/powerpoint/2010/main" val="568149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DFCDD9-9F83-476C-890F-E5DB6D7BA0A4}" type="slidenum">
              <a:rPr lang="en-US" smtClean="0"/>
              <a:t>18</a:t>
            </a:fld>
            <a:endParaRPr lang="en-US"/>
          </a:p>
        </p:txBody>
      </p:sp>
    </p:spTree>
    <p:extLst>
      <p:ext uri="{BB962C8B-B14F-4D97-AF65-F5344CB8AC3E}">
        <p14:creationId xmlns:p14="http://schemas.microsoft.com/office/powerpoint/2010/main" val="3094520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193 Member States</a:t>
            </a:r>
          </a:p>
        </p:txBody>
      </p:sp>
      <p:sp>
        <p:nvSpPr>
          <p:cNvPr id="4" name="Slide Number Placeholder 3"/>
          <p:cNvSpPr>
            <a:spLocks noGrp="1"/>
          </p:cNvSpPr>
          <p:nvPr>
            <p:ph type="sldNum" sz="quarter" idx="10"/>
          </p:nvPr>
        </p:nvSpPr>
        <p:spPr/>
        <p:txBody>
          <a:bodyPr/>
          <a:lstStyle/>
          <a:p>
            <a:fld id="{84DFCDD9-9F83-476C-890F-E5DB6D7BA0A4}" type="slidenum">
              <a:rPr lang="en-US" smtClean="0"/>
              <a:t>4</a:t>
            </a:fld>
            <a:endParaRPr lang="en-US"/>
          </a:p>
        </p:txBody>
      </p:sp>
    </p:spTree>
    <p:extLst>
      <p:ext uri="{BB962C8B-B14F-4D97-AF65-F5344CB8AC3E}">
        <p14:creationId xmlns:p14="http://schemas.microsoft.com/office/powerpoint/2010/main" val="197840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main organs are based in New York, apart from the International Court of Justice which is based the </a:t>
            </a:r>
            <a:r>
              <a:rPr lang="en-US" dirty="0" err="1"/>
              <a:t>The</a:t>
            </a:r>
            <a:r>
              <a:rPr lang="en-US" dirty="0"/>
              <a:t> Hague, Netherlands.</a:t>
            </a:r>
          </a:p>
          <a:p>
            <a:r>
              <a:rPr lang="en-US" sz="1200" b="0" i="0" kern="1200" dirty="0">
                <a:solidFill>
                  <a:schemeClr val="tx1"/>
                </a:solidFill>
                <a:effectLst/>
                <a:latin typeface="+mn-lt"/>
                <a:ea typeface="+mn-ea"/>
                <a:cs typeface="+mn-cs"/>
              </a:rPr>
              <a:t>The Trusteeship Council suspended its operations on 1 November 1994, a month after the independence of Palau, the last remaining United Nations trust territory. By a resolution adopted on 25 May 1994, the Council amended its rules of procedure to drop the obligation to meet annually and agreed to meet as occasion required</a:t>
            </a:r>
            <a:endParaRPr lang="en-US" dirty="0"/>
          </a:p>
        </p:txBody>
      </p:sp>
      <p:sp>
        <p:nvSpPr>
          <p:cNvPr id="4" name="Slide Number Placeholder 3"/>
          <p:cNvSpPr>
            <a:spLocks noGrp="1"/>
          </p:cNvSpPr>
          <p:nvPr>
            <p:ph type="sldNum" sz="quarter" idx="10"/>
          </p:nvPr>
        </p:nvSpPr>
        <p:spPr/>
        <p:txBody>
          <a:bodyPr/>
          <a:lstStyle/>
          <a:p>
            <a:fld id="{84DFCDD9-9F83-476C-890F-E5DB6D7BA0A4}" type="slidenum">
              <a:rPr lang="en-US" smtClean="0"/>
              <a:t>5</a:t>
            </a:fld>
            <a:endParaRPr lang="en-US"/>
          </a:p>
        </p:txBody>
      </p:sp>
    </p:spTree>
    <p:extLst>
      <p:ext uri="{BB962C8B-B14F-4D97-AF65-F5344CB8AC3E}">
        <p14:creationId xmlns:p14="http://schemas.microsoft.com/office/powerpoint/2010/main" val="3412446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current Secretary-General, and the ninth occupant of the post, is António Guterres of Portugal, who took office on 1 January 2017.</a:t>
            </a:r>
          </a:p>
          <a:p>
            <a:endParaRPr lang="en-US" dirty="0"/>
          </a:p>
          <a:p>
            <a:r>
              <a:rPr lang="en-US" dirty="0"/>
              <a:t>Secretary-General serves as "chief administrative officer" of the Organization, who shall act in that capacity and perform "such other functions as are entrusted" to him or her by the Security Council, General Assembly, Economic and Social Council and other United Nations organs. </a:t>
            </a:r>
          </a:p>
          <a:p>
            <a:r>
              <a:rPr lang="en-US" dirty="0"/>
              <a:t>He/she may also "bring to the attention of the Security Council any matter which in his opinion may threaten the maintenance of international peace and security". </a:t>
            </a:r>
          </a:p>
          <a:p>
            <a:endParaRPr lang="en-US" dirty="0"/>
          </a:p>
          <a:p>
            <a:r>
              <a:rPr lang="en-US" dirty="0"/>
              <a:t>One of the most vital roles played by the Secretary-General is the use of his "good offices" -- steps taken publicly and in private, drawing upon his independence, impartiality and integrity, to prevent international disputes from arising, escalating or spreading.</a:t>
            </a:r>
          </a:p>
        </p:txBody>
      </p:sp>
      <p:sp>
        <p:nvSpPr>
          <p:cNvPr id="4" name="Slide Number Placeholder 3"/>
          <p:cNvSpPr>
            <a:spLocks noGrp="1"/>
          </p:cNvSpPr>
          <p:nvPr>
            <p:ph type="sldNum" sz="quarter" idx="10"/>
          </p:nvPr>
        </p:nvSpPr>
        <p:spPr/>
        <p:txBody>
          <a:bodyPr/>
          <a:lstStyle/>
          <a:p>
            <a:fld id="{84DFCDD9-9F83-476C-890F-E5DB6D7BA0A4}" type="slidenum">
              <a:rPr lang="en-US" smtClean="0"/>
              <a:t>7</a:t>
            </a:fld>
            <a:endParaRPr lang="en-US"/>
          </a:p>
        </p:txBody>
      </p:sp>
    </p:spTree>
    <p:extLst>
      <p:ext uri="{BB962C8B-B14F-4D97-AF65-F5344CB8AC3E}">
        <p14:creationId xmlns:p14="http://schemas.microsoft.com/office/powerpoint/2010/main" val="1444913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Central organ of the United Nations.</a:t>
            </a:r>
          </a:p>
          <a:p>
            <a:r>
              <a:rPr lang="en-US" dirty="0"/>
              <a:t>All countries are equally represented. Each country has one vote.</a:t>
            </a:r>
          </a:p>
          <a:p>
            <a:r>
              <a:rPr lang="en-US" dirty="0"/>
              <a:t>International forum to discuss global issues.</a:t>
            </a:r>
          </a:p>
          <a:p>
            <a:r>
              <a:rPr lang="en-US" dirty="0"/>
              <a:t>Resolutions are not legally binding but can lead to international treaties or agreements.</a:t>
            </a:r>
          </a:p>
          <a:p>
            <a:r>
              <a:rPr lang="en-US" dirty="0"/>
              <a:t>“The General Assembly has not been created to rule the world, but to be a forum to promote dialogue and international cooperation.”</a:t>
            </a:r>
          </a:p>
          <a:p>
            <a:endParaRPr lang="en-US" dirty="0"/>
          </a:p>
        </p:txBody>
      </p:sp>
      <p:sp>
        <p:nvSpPr>
          <p:cNvPr id="4" name="Slide Number Placeholder 3"/>
          <p:cNvSpPr>
            <a:spLocks noGrp="1"/>
          </p:cNvSpPr>
          <p:nvPr>
            <p:ph type="sldNum" sz="quarter" idx="10"/>
          </p:nvPr>
        </p:nvSpPr>
        <p:spPr/>
        <p:txBody>
          <a:bodyPr/>
          <a:lstStyle/>
          <a:p>
            <a:fld id="{84DFCDD9-9F83-476C-890F-E5DB6D7BA0A4}" type="slidenum">
              <a:rPr lang="en-US" smtClean="0"/>
              <a:t>8</a:t>
            </a:fld>
            <a:endParaRPr lang="en-US"/>
          </a:p>
        </p:txBody>
      </p:sp>
    </p:spTree>
    <p:extLst>
      <p:ext uri="{BB962C8B-B14F-4D97-AF65-F5344CB8AC3E}">
        <p14:creationId xmlns:p14="http://schemas.microsoft.com/office/powerpoint/2010/main" val="3109979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role is to maintain international peace and security.</a:t>
            </a:r>
          </a:p>
          <a:p>
            <a:r>
              <a:rPr lang="en-US" dirty="0"/>
              <a:t>15 members: 5 permanent with veto power, </a:t>
            </a:r>
          </a:p>
          <a:p>
            <a:r>
              <a:rPr lang="en-US" dirty="0"/>
              <a:t>    10 non-permanent.</a:t>
            </a:r>
          </a:p>
          <a:p>
            <a:r>
              <a:rPr lang="en-US" dirty="0"/>
              <a:t>Resolutions are legally binding.</a:t>
            </a:r>
          </a:p>
          <a:p>
            <a:endParaRPr lang="en-US" dirty="0"/>
          </a:p>
          <a:p>
            <a:r>
              <a:rPr lang="en-US" dirty="0"/>
              <a:t>Actions The Council May Take</a:t>
            </a:r>
          </a:p>
          <a:p>
            <a:endParaRPr lang="en-US" dirty="0"/>
          </a:p>
          <a:p>
            <a:r>
              <a:rPr lang="en-US" dirty="0"/>
              <a:t>Peaceful settlements of disputes.</a:t>
            </a:r>
          </a:p>
          <a:p>
            <a:r>
              <a:rPr lang="en-US" dirty="0"/>
              <a:t>Peacekeeping operations.</a:t>
            </a:r>
          </a:p>
          <a:p>
            <a:r>
              <a:rPr lang="en-US" dirty="0"/>
              <a:t>Enforcement measures.</a:t>
            </a:r>
          </a:p>
          <a:p>
            <a:endParaRPr lang="en-US" dirty="0"/>
          </a:p>
        </p:txBody>
      </p:sp>
      <p:sp>
        <p:nvSpPr>
          <p:cNvPr id="4" name="Slide Number Placeholder 3"/>
          <p:cNvSpPr>
            <a:spLocks noGrp="1"/>
          </p:cNvSpPr>
          <p:nvPr>
            <p:ph type="sldNum" sz="quarter" idx="10"/>
          </p:nvPr>
        </p:nvSpPr>
        <p:spPr/>
        <p:txBody>
          <a:bodyPr/>
          <a:lstStyle/>
          <a:p>
            <a:fld id="{84DFCDD9-9F83-476C-890F-E5DB6D7BA0A4}" type="slidenum">
              <a:rPr lang="en-US" smtClean="0"/>
              <a:t>9</a:t>
            </a:fld>
            <a:endParaRPr lang="en-US"/>
          </a:p>
        </p:txBody>
      </p:sp>
    </p:spTree>
    <p:extLst>
      <p:ext uri="{BB962C8B-B14F-4D97-AF65-F5344CB8AC3E}">
        <p14:creationId xmlns:p14="http://schemas.microsoft.com/office/powerpoint/2010/main" val="1870818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Peacekeeping is one of the most effective tools to respond to challenges of global peace and security.</a:t>
            </a:r>
          </a:p>
          <a:p>
            <a:endParaRPr lang="en-US" dirty="0"/>
          </a:p>
          <a:p>
            <a:r>
              <a:rPr lang="en-US" dirty="0"/>
              <a:t>Helps build national capacities to become more resilient to conflict and build sustainable peace and stability.</a:t>
            </a:r>
          </a:p>
          <a:p>
            <a:endParaRPr lang="en-US" dirty="0"/>
          </a:p>
          <a:p>
            <a:r>
              <a:rPr lang="en-US" dirty="0"/>
              <a:t>Peacekeeping is a collective enterprise. Partnerships, including with Member States and regional organizations, are critical to achieving results.</a:t>
            </a:r>
          </a:p>
          <a:p>
            <a:endParaRPr lang="en-US" dirty="0"/>
          </a:p>
          <a:p>
            <a:r>
              <a:rPr lang="en-US" dirty="0"/>
              <a:t>Guided by three basic principles</a:t>
            </a:r>
          </a:p>
          <a:p>
            <a:r>
              <a:rPr lang="en-US" dirty="0"/>
              <a:t>Consent of the parties;</a:t>
            </a:r>
          </a:p>
          <a:p>
            <a:r>
              <a:rPr lang="en-US" dirty="0"/>
              <a:t>Impartiality;</a:t>
            </a:r>
          </a:p>
          <a:p>
            <a:r>
              <a:rPr lang="en-US" dirty="0"/>
              <a:t>Non-use of force except in self-defense and defense of the mandate.</a:t>
            </a:r>
          </a:p>
          <a:p>
            <a:endParaRPr lang="en-US" dirty="0"/>
          </a:p>
        </p:txBody>
      </p:sp>
      <p:sp>
        <p:nvSpPr>
          <p:cNvPr id="4" name="Slide Number Placeholder 3"/>
          <p:cNvSpPr>
            <a:spLocks noGrp="1"/>
          </p:cNvSpPr>
          <p:nvPr>
            <p:ph type="sldNum" sz="quarter" idx="10"/>
          </p:nvPr>
        </p:nvSpPr>
        <p:spPr/>
        <p:txBody>
          <a:bodyPr/>
          <a:lstStyle/>
          <a:p>
            <a:fld id="{84DFCDD9-9F83-476C-890F-E5DB6D7BA0A4}" type="slidenum">
              <a:rPr lang="en-US" smtClean="0"/>
              <a:t>10</a:t>
            </a:fld>
            <a:endParaRPr lang="en-US"/>
          </a:p>
        </p:txBody>
      </p:sp>
    </p:spTree>
    <p:extLst>
      <p:ext uri="{BB962C8B-B14F-4D97-AF65-F5344CB8AC3E}">
        <p14:creationId xmlns:p14="http://schemas.microsoft.com/office/powerpoint/2010/main" val="1650093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Multidimensional peacekeeping includes:</a:t>
            </a:r>
          </a:p>
          <a:p>
            <a:pPr lvl="1" fontAlgn="auto">
              <a:spcAft>
                <a:spcPts val="0"/>
              </a:spcAft>
              <a:buFont typeface="Arial" panose="020B0604020202020204" pitchFamily="34" charset="0"/>
              <a:buChar char="•"/>
              <a:defRPr/>
            </a:pPr>
            <a:r>
              <a:rPr lang="en-US" dirty="0">
                <a:solidFill>
                  <a:srgbClr val="002060"/>
                </a:solidFill>
              </a:rPr>
              <a:t>Protecting civilians</a:t>
            </a:r>
            <a:endParaRPr lang="en-US" i="1" dirty="0">
              <a:solidFill>
                <a:srgbClr val="002060"/>
              </a:solidFill>
            </a:endParaRPr>
          </a:p>
          <a:p>
            <a:pPr lvl="1" fontAlgn="auto">
              <a:spcAft>
                <a:spcPts val="0"/>
              </a:spcAft>
              <a:buFont typeface="Arial" panose="020B0604020202020204" pitchFamily="34" charset="0"/>
              <a:buChar char="•"/>
              <a:defRPr/>
            </a:pPr>
            <a:r>
              <a:rPr lang="en-US" dirty="0">
                <a:solidFill>
                  <a:srgbClr val="002060"/>
                </a:solidFill>
              </a:rPr>
              <a:t>Supporting political processes</a:t>
            </a:r>
            <a:endParaRPr lang="en-US" i="1" dirty="0">
              <a:solidFill>
                <a:srgbClr val="002060"/>
              </a:solidFill>
            </a:endParaRPr>
          </a:p>
          <a:p>
            <a:pPr lvl="1" fontAlgn="auto">
              <a:spcAft>
                <a:spcPts val="0"/>
              </a:spcAft>
              <a:buFont typeface="Arial" panose="020B0604020202020204" pitchFamily="34" charset="0"/>
              <a:buChar char="•"/>
              <a:defRPr/>
            </a:pPr>
            <a:r>
              <a:rPr lang="en-US" dirty="0">
                <a:solidFill>
                  <a:srgbClr val="002060"/>
                </a:solidFill>
              </a:rPr>
              <a:t>Disarmament, Demobilization and Reintegration of former combatants</a:t>
            </a:r>
          </a:p>
          <a:p>
            <a:pPr lvl="1" fontAlgn="auto">
              <a:spcAft>
                <a:spcPts val="0"/>
              </a:spcAft>
              <a:buFont typeface="Arial" panose="020B0604020202020204" pitchFamily="34" charset="0"/>
              <a:buChar char="•"/>
              <a:defRPr/>
            </a:pPr>
            <a:r>
              <a:rPr lang="en-US" dirty="0">
                <a:solidFill>
                  <a:srgbClr val="002060"/>
                </a:solidFill>
              </a:rPr>
              <a:t>Supporting rule of law institutions and justice systems</a:t>
            </a:r>
          </a:p>
          <a:p>
            <a:pPr lvl="1" fontAlgn="auto">
              <a:spcAft>
                <a:spcPts val="0"/>
              </a:spcAft>
              <a:buFont typeface="Arial" panose="020B0604020202020204" pitchFamily="34" charset="0"/>
              <a:buChar char="•"/>
              <a:defRPr/>
            </a:pPr>
            <a:r>
              <a:rPr lang="en-US" dirty="0">
                <a:solidFill>
                  <a:srgbClr val="002060"/>
                </a:solidFill>
              </a:rPr>
              <a:t>Monitoring human rights and building the capacity of national human rights institutions</a:t>
            </a:r>
          </a:p>
          <a:p>
            <a:pPr lvl="1" fontAlgn="auto">
              <a:spcAft>
                <a:spcPts val="0"/>
              </a:spcAft>
              <a:buFont typeface="Arial" panose="020B0604020202020204" pitchFamily="34" charset="0"/>
              <a:buChar char="•"/>
              <a:defRPr/>
            </a:pPr>
            <a:r>
              <a:rPr lang="en-US" dirty="0">
                <a:solidFill>
                  <a:srgbClr val="002060"/>
                </a:solidFill>
              </a:rPr>
              <a:t>Supporting electoral processes</a:t>
            </a:r>
            <a:endParaRPr lang="en-US" i="1" dirty="0">
              <a:solidFill>
                <a:srgbClr val="002060"/>
              </a:solidFill>
            </a:endParaRPr>
          </a:p>
          <a:p>
            <a:pPr lvl="1" fontAlgn="auto">
              <a:spcAft>
                <a:spcPts val="0"/>
              </a:spcAft>
              <a:buFont typeface="Arial" panose="020B0604020202020204" pitchFamily="34" charset="0"/>
              <a:buChar char="•"/>
              <a:defRPr/>
            </a:pPr>
            <a:r>
              <a:rPr lang="en-US" dirty="0">
                <a:solidFill>
                  <a:srgbClr val="002060"/>
                </a:solidFill>
              </a:rPr>
              <a:t>Clearing minefields and disposing safely unexploded ordnance </a:t>
            </a:r>
            <a:endParaRPr lang="en-US" i="1" dirty="0">
              <a:solidFill>
                <a:srgbClr val="002060"/>
              </a:solidFill>
            </a:endParaRPr>
          </a:p>
          <a:p>
            <a:pPr lvl="1" fontAlgn="auto">
              <a:spcAft>
                <a:spcPts val="0"/>
              </a:spcAft>
              <a:buFont typeface="Arial" panose="020B0604020202020204" pitchFamily="34" charset="0"/>
              <a:buChar char="•"/>
              <a:defRPr/>
            </a:pPr>
            <a:r>
              <a:rPr lang="en-US" dirty="0">
                <a:solidFill>
                  <a:srgbClr val="002060"/>
                </a:solidFill>
              </a:rPr>
              <a:t>Supporting the work of humanitarian agencies</a:t>
            </a:r>
            <a:endParaRPr lang="en-US" i="1" dirty="0">
              <a:solidFill>
                <a:srgbClr val="002060"/>
              </a:solidFill>
            </a:endParaRPr>
          </a:p>
          <a:p>
            <a:endParaRPr lang="en-US" dirty="0"/>
          </a:p>
          <a:p>
            <a:r>
              <a:rPr lang="en-US" dirty="0"/>
              <a:t>Over 70 years, peacekeepers have helped bring peace and stability to many places, including recently in Côte d'Ivoire and Liberia.</a:t>
            </a:r>
          </a:p>
          <a:p>
            <a:r>
              <a:rPr lang="en-US" dirty="0"/>
              <a:t>71 operations worldwide since 1948 (57 completed and currently 14)</a:t>
            </a:r>
          </a:p>
          <a:p>
            <a:r>
              <a:rPr lang="en-US" dirty="0"/>
              <a:t>More than 110,000 peacekeepers: military, police &amp; civilians.</a:t>
            </a:r>
          </a:p>
          <a:p>
            <a:r>
              <a:rPr lang="en-US" dirty="0"/>
              <a:t>Peacekeeping budget for 2018-19: $6.7 billion (less than 1% of global military spending)</a:t>
            </a:r>
          </a:p>
          <a:p>
            <a:r>
              <a:rPr lang="en-US" dirty="0"/>
              <a:t>First peacekeeping mission: UNTSO, Middle East (1948).	   </a:t>
            </a:r>
          </a:p>
          <a:p>
            <a:r>
              <a:rPr lang="en-US" dirty="0"/>
              <a:t>Over 3,500 peacekeepers have died in the line of duty.</a:t>
            </a:r>
          </a:p>
          <a:p>
            <a:endParaRPr lang="en-US" dirty="0"/>
          </a:p>
        </p:txBody>
      </p:sp>
      <p:sp>
        <p:nvSpPr>
          <p:cNvPr id="4" name="Slide Number Placeholder 3"/>
          <p:cNvSpPr>
            <a:spLocks noGrp="1"/>
          </p:cNvSpPr>
          <p:nvPr>
            <p:ph type="sldNum" sz="quarter" idx="10"/>
          </p:nvPr>
        </p:nvSpPr>
        <p:spPr/>
        <p:txBody>
          <a:bodyPr/>
          <a:lstStyle/>
          <a:p>
            <a:fld id="{84DFCDD9-9F83-476C-890F-E5DB6D7BA0A4}" type="slidenum">
              <a:rPr lang="en-US" smtClean="0"/>
              <a:t>11</a:t>
            </a:fld>
            <a:endParaRPr lang="en-US"/>
          </a:p>
        </p:txBody>
      </p:sp>
    </p:spTree>
    <p:extLst>
      <p:ext uri="{BB962C8B-B14F-4D97-AF65-F5344CB8AC3E}">
        <p14:creationId xmlns:p14="http://schemas.microsoft.com/office/powerpoint/2010/main" val="3320064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Economic and Social Council</a:t>
            </a:r>
          </a:p>
          <a:p>
            <a:endParaRPr lang="en-US" dirty="0"/>
          </a:p>
          <a:p>
            <a:r>
              <a:rPr lang="en-US" dirty="0"/>
              <a:t>The Economic and Social Council is the principal body for coordination, policy review, policy dialogue and recommendations on economic, social and environmental issues, as well as implementation of internationally agreed development goals. It serves as the central mechanism for activities of the UN system and its specialized agencies in the economic, social and environmental fields, supervising subsidiary and expert bodies.  It has 54 Members, elected by the General Assembly for overlapping three-year terms. It is the United Nations’ central platform for reflection, debate, and innovative thinking on sustainable development.</a:t>
            </a:r>
          </a:p>
        </p:txBody>
      </p:sp>
      <p:sp>
        <p:nvSpPr>
          <p:cNvPr id="4" name="Slide Number Placeholder 3"/>
          <p:cNvSpPr>
            <a:spLocks noGrp="1"/>
          </p:cNvSpPr>
          <p:nvPr>
            <p:ph type="sldNum" sz="quarter" idx="10"/>
          </p:nvPr>
        </p:nvSpPr>
        <p:spPr/>
        <p:txBody>
          <a:bodyPr/>
          <a:lstStyle/>
          <a:p>
            <a:fld id="{84DFCDD9-9F83-476C-890F-E5DB6D7BA0A4}" type="slidenum">
              <a:rPr lang="en-US" smtClean="0"/>
              <a:t>12</a:t>
            </a:fld>
            <a:endParaRPr lang="en-US"/>
          </a:p>
        </p:txBody>
      </p:sp>
    </p:spTree>
    <p:extLst>
      <p:ext uri="{BB962C8B-B14F-4D97-AF65-F5344CB8AC3E}">
        <p14:creationId xmlns:p14="http://schemas.microsoft.com/office/powerpoint/2010/main" val="32137760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07/02/2019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07/02/2019</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8.jfif"/><Relationship Id="rId13"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17.jpg"/><Relationship Id="rId12" Type="http://schemas.openxmlformats.org/officeDocument/2006/relationships/image" Target="../media/image22.png"/><Relationship Id="rId17" Type="http://schemas.openxmlformats.org/officeDocument/2006/relationships/image" Target="../media/image27.jpg"/><Relationship Id="rId2" Type="http://schemas.openxmlformats.org/officeDocument/2006/relationships/notesSlide" Target="../notesSlides/notesSlide10.xml"/><Relationship Id="rId16"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jpg"/><Relationship Id="rId15" Type="http://schemas.openxmlformats.org/officeDocument/2006/relationships/image" Target="../media/image25.jp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18" Type="http://schemas.openxmlformats.org/officeDocument/2006/relationships/image" Target="../media/image47.png"/><Relationship Id="rId3" Type="http://schemas.openxmlformats.org/officeDocument/2006/relationships/image" Target="../media/image32.png"/><Relationship Id="rId21" Type="http://schemas.openxmlformats.org/officeDocument/2006/relationships/image" Target="../media/image50.png"/><Relationship Id="rId7" Type="http://schemas.openxmlformats.org/officeDocument/2006/relationships/image" Target="../media/image36.png"/><Relationship Id="rId12" Type="http://schemas.openxmlformats.org/officeDocument/2006/relationships/image" Target="../media/image41.png"/><Relationship Id="rId17" Type="http://schemas.openxmlformats.org/officeDocument/2006/relationships/image" Target="../media/image46.png"/><Relationship Id="rId2" Type="http://schemas.openxmlformats.org/officeDocument/2006/relationships/notesSlide" Target="../notesSlides/notesSlide14.xml"/><Relationship Id="rId16" Type="http://schemas.openxmlformats.org/officeDocument/2006/relationships/image" Target="../media/image45.png"/><Relationship Id="rId20"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5" Type="http://schemas.openxmlformats.org/officeDocument/2006/relationships/image" Target="../media/image44.png"/><Relationship Id="rId23" Type="http://schemas.openxmlformats.org/officeDocument/2006/relationships/image" Target="../media/image52.png"/><Relationship Id="rId10" Type="http://schemas.openxmlformats.org/officeDocument/2006/relationships/image" Target="../media/image39.png"/><Relationship Id="rId19" Type="http://schemas.openxmlformats.org/officeDocument/2006/relationships/image" Target="../media/image48.pn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3.png"/><Relationship Id="rId22"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A675F33-98AF-4B83-A3BB-0780A23145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0"/>
            <a:ext cx="12192000" cy="6858000"/>
          </a:xfrm>
          <a:prstGeom prst="rect">
            <a:avLst/>
          </a:prstGeom>
          <a:gradFill>
            <a:gsLst>
              <a:gs pos="10000">
                <a:schemeClr val="bg1">
                  <a:tint val="97000"/>
                  <a:hueMod val="92000"/>
                  <a:satMod val="169000"/>
                  <a:lumMod val="164000"/>
                </a:schemeClr>
              </a:gs>
              <a:gs pos="100000">
                <a:schemeClr val="bg1">
                  <a:shade val="96000"/>
                  <a:satMod val="120000"/>
                  <a:lumMod val="90000"/>
                </a:schemeClr>
              </a:gs>
            </a:gsLst>
            <a:lin ang="612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sky, outdoor&#10;&#10;Description generated with very high confidence">
            <a:extLst>
              <a:ext uri="{FF2B5EF4-FFF2-40B4-BE49-F238E27FC236}">
                <a16:creationId xmlns:a16="http://schemas.microsoft.com/office/drawing/2014/main" id="{32BFF61B-F064-4A8E-9C59-BFE5174CE2BA}"/>
              </a:ext>
            </a:extLst>
          </p:cNvPr>
          <p:cNvPicPr>
            <a:picLocks noChangeAspect="1"/>
          </p:cNvPicPr>
          <p:nvPr/>
        </p:nvPicPr>
        <p:blipFill rotWithShape="1">
          <a:blip r:embed="rId2">
            <a:alphaModFix amt="25000"/>
            <a:extLst/>
          </a:blip>
          <a:srcRect t="15051" b="3428"/>
          <a:stretch/>
        </p:blipFill>
        <p:spPr>
          <a:xfrm>
            <a:off x="20" y="10"/>
            <a:ext cx="12191980" cy="6857990"/>
          </a:xfrm>
          <a:prstGeom prst="rect">
            <a:avLst/>
          </a:prstGeom>
        </p:spPr>
      </p:pic>
      <p:sp>
        <p:nvSpPr>
          <p:cNvPr id="2" name="Title 1">
            <a:extLst>
              <a:ext uri="{FF2B5EF4-FFF2-40B4-BE49-F238E27FC236}">
                <a16:creationId xmlns:a16="http://schemas.microsoft.com/office/drawing/2014/main" id="{1A2BBF9C-720B-4AC5-A5FB-1C2DDFB4D181}"/>
              </a:ext>
            </a:extLst>
          </p:cNvPr>
          <p:cNvSpPr>
            <a:spLocks noGrp="1"/>
          </p:cNvSpPr>
          <p:nvPr>
            <p:ph type="ctrTitle"/>
          </p:nvPr>
        </p:nvSpPr>
        <p:spPr>
          <a:xfrm>
            <a:off x="684212" y="685799"/>
            <a:ext cx="8001000" cy="2971801"/>
          </a:xfrm>
        </p:spPr>
        <p:txBody>
          <a:bodyPr>
            <a:normAutofit/>
          </a:bodyPr>
          <a:lstStyle/>
          <a:p>
            <a:r>
              <a:rPr lang="en-US" dirty="0"/>
              <a:t>Welcome to the United Nations</a:t>
            </a:r>
          </a:p>
        </p:txBody>
      </p:sp>
      <p:sp>
        <p:nvSpPr>
          <p:cNvPr id="3" name="Subtitle 2">
            <a:extLst>
              <a:ext uri="{FF2B5EF4-FFF2-40B4-BE49-F238E27FC236}">
                <a16:creationId xmlns:a16="http://schemas.microsoft.com/office/drawing/2014/main" id="{0031B3C7-F5B0-4ABD-AE6D-5AEA715DEA39}"/>
              </a:ext>
            </a:extLst>
          </p:cNvPr>
          <p:cNvSpPr>
            <a:spLocks noGrp="1"/>
          </p:cNvSpPr>
          <p:nvPr>
            <p:ph type="subTitle" idx="1"/>
          </p:nvPr>
        </p:nvSpPr>
        <p:spPr>
          <a:xfrm>
            <a:off x="684212" y="3843867"/>
            <a:ext cx="6400800" cy="1947333"/>
          </a:xfrm>
        </p:spPr>
        <p:txBody>
          <a:bodyPr>
            <a:normAutofit/>
          </a:bodyPr>
          <a:lstStyle/>
          <a:p>
            <a:r>
              <a:rPr lang="en-US" sz="4000" i="1" dirty="0">
                <a:solidFill>
                  <a:schemeClr val="tx1"/>
                </a:solidFill>
              </a:rPr>
              <a:t>It’s YOUR World</a:t>
            </a:r>
          </a:p>
        </p:txBody>
      </p:sp>
      <p:grpSp>
        <p:nvGrpSpPr>
          <p:cNvPr id="14" name="Group 13">
            <a:extLst>
              <a:ext uri="{FF2B5EF4-FFF2-40B4-BE49-F238E27FC236}">
                <a16:creationId xmlns:a16="http://schemas.microsoft.com/office/drawing/2014/main" id="{EA75029C-64B9-41D0-9540-75846D4B04A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08170" y="9144"/>
            <a:ext cx="6080656" cy="6163733"/>
            <a:chOff x="6108170" y="8467"/>
            <a:chExt cx="6080656" cy="6163733"/>
          </a:xfrm>
        </p:grpSpPr>
        <p:cxnSp>
          <p:nvCxnSpPr>
            <p:cNvPr id="15" name="Straight Connector 14">
              <a:extLst>
                <a:ext uri="{FF2B5EF4-FFF2-40B4-BE49-F238E27FC236}">
                  <a16:creationId xmlns:a16="http://schemas.microsoft.com/office/drawing/2014/main" id="{4AF6B07A-A0CD-4593-B501-E1D50968C78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E1C2E537-D046-43E9-B78A-8D770E4C0F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CF1ED42C-32AB-4AA5-B9D5-2ADF552B037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62B69715-83DD-4F53-8564-D95D5D238DA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25BC2EBE-B4C1-42F9-9914-0F430C0600A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094307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Picture 2" descr="A person wearing a uniform&#10;&#10;Description generated with very high confidence">
            <a:extLst>
              <a:ext uri="{FF2B5EF4-FFF2-40B4-BE49-F238E27FC236}">
                <a16:creationId xmlns:a16="http://schemas.microsoft.com/office/drawing/2014/main" id="{35781E4E-1E73-4C3C-8F21-562C483FC134}"/>
              </a:ext>
            </a:extLst>
          </p:cNvPr>
          <p:cNvPicPr>
            <a:picLocks noChangeAspect="1"/>
          </p:cNvPicPr>
          <p:nvPr/>
        </p:nvPicPr>
        <p:blipFill rotWithShape="1">
          <a:blip r:embed="rId3"/>
          <a:srcRect t="12492" b="3239"/>
          <a:stretch/>
        </p:blipFill>
        <p:spPr>
          <a:xfrm>
            <a:off x="20" y="10"/>
            <a:ext cx="12191980" cy="6857990"/>
          </a:xfrm>
          <a:prstGeom prst="rect">
            <a:avLst/>
          </a:prstGeom>
        </p:spPr>
      </p:pic>
      <p:sp>
        <p:nvSpPr>
          <p:cNvPr id="2" name="TextBox 1">
            <a:extLst>
              <a:ext uri="{FF2B5EF4-FFF2-40B4-BE49-F238E27FC236}">
                <a16:creationId xmlns:a16="http://schemas.microsoft.com/office/drawing/2014/main" id="{C98AA06E-181F-4E47-A2AB-D0AB8C25D65F}"/>
              </a:ext>
            </a:extLst>
          </p:cNvPr>
          <p:cNvSpPr txBox="1"/>
          <p:nvPr/>
        </p:nvSpPr>
        <p:spPr>
          <a:xfrm>
            <a:off x="636104" y="397565"/>
            <a:ext cx="4035287" cy="707886"/>
          </a:xfrm>
          <a:prstGeom prst="rect">
            <a:avLst/>
          </a:prstGeom>
          <a:noFill/>
        </p:spPr>
        <p:txBody>
          <a:bodyPr wrap="square" rtlCol="0">
            <a:spAutoFit/>
          </a:bodyPr>
          <a:lstStyle/>
          <a:p>
            <a:r>
              <a:rPr lang="en-US" sz="4000" dirty="0"/>
              <a:t>PEACEKEEPING</a:t>
            </a:r>
          </a:p>
        </p:txBody>
      </p:sp>
    </p:spTree>
    <p:extLst>
      <p:ext uri="{BB962C8B-B14F-4D97-AF65-F5344CB8AC3E}">
        <p14:creationId xmlns:p14="http://schemas.microsoft.com/office/powerpoint/2010/main" val="3829937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103B461-323C-4912-BFFD-C3758266208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206969" y="2963333"/>
            <a:ext cx="2981858" cy="3208867"/>
            <a:chOff x="9206969" y="2963333"/>
            <a:chExt cx="2981858" cy="3208867"/>
          </a:xfrm>
        </p:grpSpPr>
        <p:cxnSp>
          <p:nvCxnSpPr>
            <p:cNvPr id="10" name="Straight Connector 9">
              <a:extLst>
                <a:ext uri="{FF2B5EF4-FFF2-40B4-BE49-F238E27FC236}">
                  <a16:creationId xmlns:a16="http://schemas.microsoft.com/office/drawing/2014/main" id="{FBC21318-F4F4-4524-95D1-6B7FE0A788A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D9FFA8E5-974F-409E-89C6-E185BD90933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C384E2B1-7008-45EE-9F2E-FEF3A089780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D4563410-7FE9-4955-89C6-0FB9326CD3A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3AD14C0E-D5DF-4BDC-BD92-642CFF18018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useBgFill="1">
        <p:nvSpPr>
          <p:cNvPr id="16" name="Rectangle 15">
            <a:extLst>
              <a:ext uri="{FF2B5EF4-FFF2-40B4-BE49-F238E27FC236}">
                <a16:creationId xmlns:a16="http://schemas.microsoft.com/office/drawing/2014/main" id="{9A212F8F-D812-4A16-BE82-F3500DE321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nip Diagonal Corner Rectangle 24">
            <a:extLst>
              <a:ext uri="{FF2B5EF4-FFF2-40B4-BE49-F238E27FC236}">
                <a16:creationId xmlns:a16="http://schemas.microsoft.com/office/drawing/2014/main" id="{D2CF1D1B-04ED-443D-A9FE-68BF8859BD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8229" y="620722"/>
            <a:ext cx="10935543" cy="5286838"/>
          </a:xfrm>
          <a:prstGeom prst="snip2DiagRect">
            <a:avLst>
              <a:gd name="adj1" fmla="val 10787"/>
              <a:gd name="adj2" fmla="val 0"/>
            </a:avLst>
          </a:prstGeom>
          <a:solidFill>
            <a:schemeClr val="tx1"/>
          </a:solidFill>
          <a:ln>
            <a:noFill/>
          </a:ln>
          <a:effectLst>
            <a:innerShdw blurRad="57150" dist="38100" dir="1446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A close up of a map&#10;&#10;Description generated with high confidence">
            <a:extLst>
              <a:ext uri="{FF2B5EF4-FFF2-40B4-BE49-F238E27FC236}">
                <a16:creationId xmlns:a16="http://schemas.microsoft.com/office/drawing/2014/main" id="{48835F54-4C15-4AAF-9292-72A1F46277C1}"/>
              </a:ext>
            </a:extLst>
          </p:cNvPr>
          <p:cNvPicPr>
            <a:picLocks noGrp="1" noChangeAspect="1"/>
          </p:cNvPicPr>
          <p:nvPr>
            <p:ph idx="1"/>
          </p:nvPr>
        </p:nvPicPr>
        <p:blipFill>
          <a:blip r:embed="rId3"/>
          <a:stretch>
            <a:fillRect/>
          </a:stretch>
        </p:blipFill>
        <p:spPr>
          <a:xfrm>
            <a:off x="1965961" y="786117"/>
            <a:ext cx="8260077" cy="4956048"/>
          </a:xfrm>
          <a:custGeom>
            <a:avLst/>
            <a:gdLst>
              <a:gd name="connsiteX0" fmla="*/ 497480 w 10607040"/>
              <a:gd name="connsiteY0" fmla="*/ 0 h 4956048"/>
              <a:gd name="connsiteX1" fmla="*/ 10607040 w 10607040"/>
              <a:gd name="connsiteY1" fmla="*/ 0 h 4956048"/>
              <a:gd name="connsiteX2" fmla="*/ 10607040 w 10607040"/>
              <a:gd name="connsiteY2" fmla="*/ 4485407 h 4956048"/>
              <a:gd name="connsiteX3" fmla="*/ 10131692 w 10607040"/>
              <a:gd name="connsiteY3" fmla="*/ 4956048 h 4956048"/>
              <a:gd name="connsiteX4" fmla="*/ 0 w 10607040"/>
              <a:gd name="connsiteY4" fmla="*/ 4956048 h 4956048"/>
              <a:gd name="connsiteX5" fmla="*/ 0 w 10607040"/>
              <a:gd name="connsiteY5" fmla="*/ 492554 h 49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7040" h="4956048">
                <a:moveTo>
                  <a:pt x="497480" y="0"/>
                </a:moveTo>
                <a:lnTo>
                  <a:pt x="10607040" y="0"/>
                </a:lnTo>
                <a:lnTo>
                  <a:pt x="10607040" y="4485407"/>
                </a:lnTo>
                <a:lnTo>
                  <a:pt x="10131692" y="4956048"/>
                </a:lnTo>
                <a:lnTo>
                  <a:pt x="0" y="4956048"/>
                </a:lnTo>
                <a:lnTo>
                  <a:pt x="0" y="492554"/>
                </a:lnTo>
                <a:close/>
              </a:path>
            </a:pathLst>
          </a:custGeom>
        </p:spPr>
      </p:pic>
    </p:spTree>
    <p:extLst>
      <p:ext uri="{BB962C8B-B14F-4D97-AF65-F5344CB8AC3E}">
        <p14:creationId xmlns:p14="http://schemas.microsoft.com/office/powerpoint/2010/main" val="911178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cxnSp>
        <p:nvCxnSpPr>
          <p:cNvPr id="57" name="Straight Connector 56">
            <a:extLst>
              <a:ext uri="{FF2B5EF4-FFF2-40B4-BE49-F238E27FC236}">
                <a16:creationId xmlns:a16="http://schemas.microsoft.com/office/drawing/2014/main" id="{8FD48FB1-66D8-4676-B0AA-C139A1DB78D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F033F5AE-6728-4F19-8DED-658E674B31B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82C7D74A-18BA-4709-A808-44E8815C443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3" name="Straight Connector 62">
            <a:extLst>
              <a:ext uri="{FF2B5EF4-FFF2-40B4-BE49-F238E27FC236}">
                <a16:creationId xmlns:a16="http://schemas.microsoft.com/office/drawing/2014/main" id="{B5164A3F-1561-4039-8185-AB0EEB713E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5" name="Straight Connector 64">
            <a:extLst>
              <a:ext uri="{FF2B5EF4-FFF2-40B4-BE49-F238E27FC236}">
                <a16:creationId xmlns:a16="http://schemas.microsoft.com/office/drawing/2014/main" id="{2A35DB53-42BE-460E-9CA1-1294C98463C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 useBgFill="1">
        <p:nvSpPr>
          <p:cNvPr id="67" name="Rectangle 66">
            <a:extLst>
              <a:ext uri="{FF2B5EF4-FFF2-40B4-BE49-F238E27FC236}">
                <a16:creationId xmlns:a16="http://schemas.microsoft.com/office/drawing/2014/main" id="{C5BDD1EA-D8C1-45AF-9F0A-14A2A137BA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719F51-4C7A-4473-AA66-BF2E6725A5A5}"/>
              </a:ext>
            </a:extLst>
          </p:cNvPr>
          <p:cNvSpPr>
            <a:spLocks noGrp="1"/>
          </p:cNvSpPr>
          <p:nvPr>
            <p:ph type="title"/>
          </p:nvPr>
        </p:nvSpPr>
        <p:spPr>
          <a:xfrm>
            <a:off x="7532710" y="628617"/>
            <a:ext cx="3971902" cy="3028983"/>
          </a:xfrm>
        </p:spPr>
        <p:txBody>
          <a:bodyPr vert="horz" lIns="91440" tIns="45720" rIns="91440" bIns="45720" rtlCol="0" anchor="b">
            <a:normAutofit/>
          </a:bodyPr>
          <a:lstStyle/>
          <a:p>
            <a:r>
              <a:rPr lang="en-US" sz="4800" dirty="0"/>
              <a:t>ECOSOC</a:t>
            </a:r>
          </a:p>
        </p:txBody>
      </p:sp>
      <p:sp>
        <p:nvSpPr>
          <p:cNvPr id="69" name="Snip Diagonal Corner Rectangle 6">
            <a:extLst>
              <a:ext uri="{FF2B5EF4-FFF2-40B4-BE49-F238E27FC236}">
                <a16:creationId xmlns:a16="http://schemas.microsoft.com/office/drawing/2014/main" id="{14354E08-0068-48D7-A8AD-84C7B1CF58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000" y="620722"/>
            <a:ext cx="6575496" cy="5286838"/>
          </a:xfrm>
          <a:prstGeom prst="snip2DiagRect">
            <a:avLst>
              <a:gd name="adj1" fmla="val 10787"/>
              <a:gd name="adj2" fmla="val 0"/>
            </a:avLst>
          </a:prstGeom>
          <a:solidFill>
            <a:schemeClr val="tx1"/>
          </a:solidFill>
          <a:ln>
            <a:noFill/>
          </a:ln>
          <a:effectLst>
            <a:innerShdw blurRad="57150" dist="38100" dir="1446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crowd of people in a room&#10;&#10;Description generated with very high confidence">
            <a:extLst>
              <a:ext uri="{FF2B5EF4-FFF2-40B4-BE49-F238E27FC236}">
                <a16:creationId xmlns:a16="http://schemas.microsoft.com/office/drawing/2014/main" id="{72092657-2B70-4811-8BAF-714A7F39DB13}"/>
              </a:ext>
            </a:extLst>
          </p:cNvPr>
          <p:cNvPicPr>
            <a:picLocks noGrp="1" noChangeAspect="1"/>
          </p:cNvPicPr>
          <p:nvPr>
            <p:ph idx="1"/>
          </p:nvPr>
        </p:nvPicPr>
        <p:blipFill rotWithShape="1">
          <a:blip r:embed="rId3"/>
          <a:srcRect l="4291" r="11910" b="1"/>
          <a:stretch/>
        </p:blipFill>
        <p:spPr>
          <a:xfrm>
            <a:off x="799072" y="786117"/>
            <a:ext cx="6245352" cy="4956048"/>
          </a:xfrm>
          <a:custGeom>
            <a:avLst/>
            <a:gdLst>
              <a:gd name="connsiteX0" fmla="*/ 534609 w 6245352"/>
              <a:gd name="connsiteY0" fmla="*/ 0 h 4956048"/>
              <a:gd name="connsiteX1" fmla="*/ 6245352 w 6245352"/>
              <a:gd name="connsiteY1" fmla="*/ 0 h 4956048"/>
              <a:gd name="connsiteX2" fmla="*/ 6245352 w 6245352"/>
              <a:gd name="connsiteY2" fmla="*/ 4421439 h 4956048"/>
              <a:gd name="connsiteX3" fmla="*/ 5710743 w 6245352"/>
              <a:gd name="connsiteY3" fmla="*/ 4956048 h 4956048"/>
              <a:gd name="connsiteX4" fmla="*/ 0 w 6245352"/>
              <a:gd name="connsiteY4" fmla="*/ 4956048 h 4956048"/>
              <a:gd name="connsiteX5" fmla="*/ 0 w 6245352"/>
              <a:gd name="connsiteY5" fmla="*/ 534609 h 49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45352" h="4956048">
                <a:moveTo>
                  <a:pt x="534609" y="0"/>
                </a:moveTo>
                <a:lnTo>
                  <a:pt x="6245352" y="0"/>
                </a:lnTo>
                <a:lnTo>
                  <a:pt x="6245352" y="4421439"/>
                </a:lnTo>
                <a:lnTo>
                  <a:pt x="5710743" y="4956048"/>
                </a:lnTo>
                <a:lnTo>
                  <a:pt x="0" y="4956048"/>
                </a:lnTo>
                <a:lnTo>
                  <a:pt x="0" y="534609"/>
                </a:lnTo>
                <a:close/>
              </a:path>
            </a:pathLst>
          </a:custGeom>
        </p:spPr>
      </p:pic>
      <p:grpSp>
        <p:nvGrpSpPr>
          <p:cNvPr id="71" name="Group 70">
            <a:extLst>
              <a:ext uri="{FF2B5EF4-FFF2-40B4-BE49-F238E27FC236}">
                <a16:creationId xmlns:a16="http://schemas.microsoft.com/office/drawing/2014/main" id="{A779F34F-2960-4B81-BA08-445B6F6A0C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206969" y="2963333"/>
            <a:ext cx="2981858" cy="3208867"/>
            <a:chOff x="9206969" y="2963333"/>
            <a:chExt cx="2981858" cy="3208867"/>
          </a:xfrm>
        </p:grpSpPr>
        <p:cxnSp>
          <p:nvCxnSpPr>
            <p:cNvPr id="72" name="Straight Connector 71">
              <a:extLst>
                <a:ext uri="{FF2B5EF4-FFF2-40B4-BE49-F238E27FC236}">
                  <a16:creationId xmlns:a16="http://schemas.microsoft.com/office/drawing/2014/main" id="{10A57ACC-416F-4A5D-B7F7-DDA9886A3A6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3" name="Straight Connector 72">
              <a:extLst>
                <a:ext uri="{FF2B5EF4-FFF2-40B4-BE49-F238E27FC236}">
                  <a16:creationId xmlns:a16="http://schemas.microsoft.com/office/drawing/2014/main" id="{26522B4F-50C4-4FCE-8AE2-3789D63ED33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4" name="Straight Connector 73">
              <a:extLst>
                <a:ext uri="{FF2B5EF4-FFF2-40B4-BE49-F238E27FC236}">
                  <a16:creationId xmlns:a16="http://schemas.microsoft.com/office/drawing/2014/main" id="{2C3978FC-B5D1-42BE-B086-BC2A733D58F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Straight Connector 74">
              <a:extLst>
                <a:ext uri="{FF2B5EF4-FFF2-40B4-BE49-F238E27FC236}">
                  <a16:creationId xmlns:a16="http://schemas.microsoft.com/office/drawing/2014/main" id="{ACED99F1-340D-4970-8E66-3B28E927112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6" name="Straight Connector 75">
              <a:extLst>
                <a:ext uri="{FF2B5EF4-FFF2-40B4-BE49-F238E27FC236}">
                  <a16:creationId xmlns:a16="http://schemas.microsoft.com/office/drawing/2014/main" id="{50A54E39-63C0-4847-A766-C6B74FEB48D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663176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sign&#10;&#10;Description generated with very high confidence">
            <a:extLst>
              <a:ext uri="{FF2B5EF4-FFF2-40B4-BE49-F238E27FC236}">
                <a16:creationId xmlns:a16="http://schemas.microsoft.com/office/drawing/2014/main" id="{85D45780-54FC-49B2-A250-C77E1A3ED161}"/>
              </a:ext>
            </a:extLst>
          </p:cNvPr>
          <p:cNvPicPr>
            <a:picLocks noChangeAspect="1"/>
          </p:cNvPicPr>
          <p:nvPr/>
        </p:nvPicPr>
        <p:blipFill>
          <a:blip r:embed="rId3"/>
          <a:stretch>
            <a:fillRect/>
          </a:stretch>
        </p:blipFill>
        <p:spPr>
          <a:xfrm>
            <a:off x="3347944" y="74614"/>
            <a:ext cx="1968201" cy="1998709"/>
          </a:xfrm>
          <a:prstGeom prst="rect">
            <a:avLst/>
          </a:prstGeom>
        </p:spPr>
      </p:pic>
      <p:pic>
        <p:nvPicPr>
          <p:cNvPr id="5" name="Picture 4">
            <a:extLst>
              <a:ext uri="{FF2B5EF4-FFF2-40B4-BE49-F238E27FC236}">
                <a16:creationId xmlns:a16="http://schemas.microsoft.com/office/drawing/2014/main" id="{6589B2C9-1400-4C57-AC21-D8BE85DB4CF7}"/>
              </a:ext>
            </a:extLst>
          </p:cNvPr>
          <p:cNvPicPr>
            <a:picLocks noChangeAspect="1"/>
          </p:cNvPicPr>
          <p:nvPr/>
        </p:nvPicPr>
        <p:blipFill>
          <a:blip r:embed="rId4"/>
          <a:stretch>
            <a:fillRect/>
          </a:stretch>
        </p:blipFill>
        <p:spPr>
          <a:xfrm>
            <a:off x="8521647" y="181018"/>
            <a:ext cx="2106323" cy="1819097"/>
          </a:xfrm>
          <a:prstGeom prst="rect">
            <a:avLst/>
          </a:prstGeom>
        </p:spPr>
      </p:pic>
      <p:pic>
        <p:nvPicPr>
          <p:cNvPr id="7" name="Picture 6" descr="A close up of a logo&#10;&#10;Description generated with very high confidence">
            <a:extLst>
              <a:ext uri="{FF2B5EF4-FFF2-40B4-BE49-F238E27FC236}">
                <a16:creationId xmlns:a16="http://schemas.microsoft.com/office/drawing/2014/main" id="{15FFA4E3-0D77-45F5-8C48-75C36F1C1218}"/>
              </a:ext>
            </a:extLst>
          </p:cNvPr>
          <p:cNvPicPr>
            <a:picLocks noChangeAspect="1"/>
          </p:cNvPicPr>
          <p:nvPr/>
        </p:nvPicPr>
        <p:blipFill>
          <a:blip r:embed="rId5"/>
          <a:stretch>
            <a:fillRect/>
          </a:stretch>
        </p:blipFill>
        <p:spPr>
          <a:xfrm>
            <a:off x="2475489" y="4846196"/>
            <a:ext cx="1795961" cy="1795961"/>
          </a:xfrm>
          <a:prstGeom prst="rect">
            <a:avLst/>
          </a:prstGeom>
        </p:spPr>
      </p:pic>
      <p:pic>
        <p:nvPicPr>
          <p:cNvPr id="9" name="Picture 8">
            <a:extLst>
              <a:ext uri="{FF2B5EF4-FFF2-40B4-BE49-F238E27FC236}">
                <a16:creationId xmlns:a16="http://schemas.microsoft.com/office/drawing/2014/main" id="{28AD8A1E-70EB-4BCB-83B9-9A2760757D1A}"/>
              </a:ext>
            </a:extLst>
          </p:cNvPr>
          <p:cNvPicPr>
            <a:picLocks noChangeAspect="1"/>
          </p:cNvPicPr>
          <p:nvPr/>
        </p:nvPicPr>
        <p:blipFill>
          <a:blip r:embed="rId6"/>
          <a:stretch>
            <a:fillRect/>
          </a:stretch>
        </p:blipFill>
        <p:spPr>
          <a:xfrm>
            <a:off x="243887" y="4579568"/>
            <a:ext cx="2177300" cy="2179412"/>
          </a:xfrm>
          <a:prstGeom prst="rect">
            <a:avLst/>
          </a:prstGeom>
        </p:spPr>
      </p:pic>
      <p:pic>
        <p:nvPicPr>
          <p:cNvPr id="11" name="Picture 10" descr="A close up of a logo&#10;&#10;Description generated with very high confidence">
            <a:extLst>
              <a:ext uri="{FF2B5EF4-FFF2-40B4-BE49-F238E27FC236}">
                <a16:creationId xmlns:a16="http://schemas.microsoft.com/office/drawing/2014/main" id="{27BD007E-DE97-4B77-8F3D-3864DD6D1447}"/>
              </a:ext>
            </a:extLst>
          </p:cNvPr>
          <p:cNvPicPr>
            <a:picLocks noChangeAspect="1"/>
          </p:cNvPicPr>
          <p:nvPr/>
        </p:nvPicPr>
        <p:blipFill>
          <a:blip r:embed="rId7"/>
          <a:stretch>
            <a:fillRect/>
          </a:stretch>
        </p:blipFill>
        <p:spPr>
          <a:xfrm>
            <a:off x="8839500" y="2332048"/>
            <a:ext cx="1686804" cy="1723198"/>
          </a:xfrm>
          <a:prstGeom prst="rect">
            <a:avLst/>
          </a:prstGeom>
        </p:spPr>
      </p:pic>
      <p:pic>
        <p:nvPicPr>
          <p:cNvPr id="13" name="Picture 12">
            <a:extLst>
              <a:ext uri="{FF2B5EF4-FFF2-40B4-BE49-F238E27FC236}">
                <a16:creationId xmlns:a16="http://schemas.microsoft.com/office/drawing/2014/main" id="{DDE61088-FF6F-4822-9D25-275BDA10AC18}"/>
              </a:ext>
            </a:extLst>
          </p:cNvPr>
          <p:cNvPicPr>
            <a:picLocks noChangeAspect="1"/>
          </p:cNvPicPr>
          <p:nvPr/>
        </p:nvPicPr>
        <p:blipFill>
          <a:blip r:embed="rId8"/>
          <a:stretch>
            <a:fillRect/>
          </a:stretch>
        </p:blipFill>
        <p:spPr>
          <a:xfrm>
            <a:off x="155714" y="99020"/>
            <a:ext cx="2124075" cy="2152650"/>
          </a:xfrm>
          <a:prstGeom prst="rect">
            <a:avLst/>
          </a:prstGeom>
        </p:spPr>
      </p:pic>
      <p:pic>
        <p:nvPicPr>
          <p:cNvPr id="15" name="Picture 14">
            <a:extLst>
              <a:ext uri="{FF2B5EF4-FFF2-40B4-BE49-F238E27FC236}">
                <a16:creationId xmlns:a16="http://schemas.microsoft.com/office/drawing/2014/main" id="{3978C56B-D399-4AA2-83D7-D885EACE46A4}"/>
              </a:ext>
            </a:extLst>
          </p:cNvPr>
          <p:cNvPicPr>
            <a:picLocks noChangeAspect="1"/>
          </p:cNvPicPr>
          <p:nvPr/>
        </p:nvPicPr>
        <p:blipFill>
          <a:blip r:embed="rId9"/>
          <a:stretch>
            <a:fillRect/>
          </a:stretch>
        </p:blipFill>
        <p:spPr>
          <a:xfrm>
            <a:off x="7848261" y="5156003"/>
            <a:ext cx="1295208" cy="1520979"/>
          </a:xfrm>
          <a:prstGeom prst="rect">
            <a:avLst/>
          </a:prstGeom>
        </p:spPr>
      </p:pic>
      <p:pic>
        <p:nvPicPr>
          <p:cNvPr id="17" name="Picture 16">
            <a:extLst>
              <a:ext uri="{FF2B5EF4-FFF2-40B4-BE49-F238E27FC236}">
                <a16:creationId xmlns:a16="http://schemas.microsoft.com/office/drawing/2014/main" id="{EB3F1D23-741A-4438-A8EB-57889AB7C0EF}"/>
              </a:ext>
            </a:extLst>
          </p:cNvPr>
          <p:cNvPicPr>
            <a:picLocks noChangeAspect="1"/>
          </p:cNvPicPr>
          <p:nvPr/>
        </p:nvPicPr>
        <p:blipFill>
          <a:blip r:embed="rId10"/>
          <a:stretch>
            <a:fillRect/>
          </a:stretch>
        </p:blipFill>
        <p:spPr>
          <a:xfrm>
            <a:off x="10754938" y="-19672"/>
            <a:ext cx="1408848" cy="2852916"/>
          </a:xfrm>
          <a:prstGeom prst="rect">
            <a:avLst/>
          </a:prstGeom>
        </p:spPr>
      </p:pic>
      <p:pic>
        <p:nvPicPr>
          <p:cNvPr id="19" name="Picture 18">
            <a:extLst>
              <a:ext uri="{FF2B5EF4-FFF2-40B4-BE49-F238E27FC236}">
                <a16:creationId xmlns:a16="http://schemas.microsoft.com/office/drawing/2014/main" id="{502FDD7F-8CF4-46F3-95CD-11CF4FE1AFF8}"/>
              </a:ext>
            </a:extLst>
          </p:cNvPr>
          <p:cNvPicPr>
            <a:picLocks noChangeAspect="1"/>
          </p:cNvPicPr>
          <p:nvPr/>
        </p:nvPicPr>
        <p:blipFill>
          <a:blip r:embed="rId11"/>
          <a:stretch>
            <a:fillRect/>
          </a:stretch>
        </p:blipFill>
        <p:spPr>
          <a:xfrm>
            <a:off x="6321708" y="181018"/>
            <a:ext cx="1547460" cy="1654427"/>
          </a:xfrm>
          <a:prstGeom prst="rect">
            <a:avLst/>
          </a:prstGeom>
        </p:spPr>
      </p:pic>
      <p:pic>
        <p:nvPicPr>
          <p:cNvPr id="21" name="Picture 20">
            <a:extLst>
              <a:ext uri="{FF2B5EF4-FFF2-40B4-BE49-F238E27FC236}">
                <a16:creationId xmlns:a16="http://schemas.microsoft.com/office/drawing/2014/main" id="{8BF69B4A-BDB2-4214-849A-1FE569AC9F31}"/>
              </a:ext>
            </a:extLst>
          </p:cNvPr>
          <p:cNvPicPr>
            <a:picLocks noChangeAspect="1"/>
          </p:cNvPicPr>
          <p:nvPr/>
        </p:nvPicPr>
        <p:blipFill>
          <a:blip r:embed="rId12"/>
          <a:stretch>
            <a:fillRect/>
          </a:stretch>
        </p:blipFill>
        <p:spPr>
          <a:xfrm>
            <a:off x="8710" y="2332048"/>
            <a:ext cx="2412477" cy="1723198"/>
          </a:xfrm>
          <a:prstGeom prst="rect">
            <a:avLst/>
          </a:prstGeom>
        </p:spPr>
      </p:pic>
      <p:pic>
        <p:nvPicPr>
          <p:cNvPr id="23" name="Picture 22">
            <a:extLst>
              <a:ext uri="{FF2B5EF4-FFF2-40B4-BE49-F238E27FC236}">
                <a16:creationId xmlns:a16="http://schemas.microsoft.com/office/drawing/2014/main" id="{93CD2A8B-E3F2-4CD4-A83A-1DC52E3C872F}"/>
              </a:ext>
            </a:extLst>
          </p:cNvPr>
          <p:cNvPicPr>
            <a:picLocks noChangeAspect="1"/>
          </p:cNvPicPr>
          <p:nvPr/>
        </p:nvPicPr>
        <p:blipFill>
          <a:blip r:embed="rId13"/>
          <a:stretch>
            <a:fillRect/>
          </a:stretch>
        </p:blipFill>
        <p:spPr>
          <a:xfrm>
            <a:off x="5361190" y="4776041"/>
            <a:ext cx="1921035" cy="1837512"/>
          </a:xfrm>
          <a:prstGeom prst="rect">
            <a:avLst/>
          </a:prstGeom>
        </p:spPr>
      </p:pic>
      <p:pic>
        <p:nvPicPr>
          <p:cNvPr id="25" name="Picture 24" descr="A close up of a logo&#10;&#10;Description generated with very high confidence">
            <a:extLst>
              <a:ext uri="{FF2B5EF4-FFF2-40B4-BE49-F238E27FC236}">
                <a16:creationId xmlns:a16="http://schemas.microsoft.com/office/drawing/2014/main" id="{ADCE0F1B-67B5-4477-B5ED-CA1A30829D3B}"/>
              </a:ext>
            </a:extLst>
          </p:cNvPr>
          <p:cNvPicPr>
            <a:picLocks noChangeAspect="1"/>
          </p:cNvPicPr>
          <p:nvPr/>
        </p:nvPicPr>
        <p:blipFill>
          <a:blip r:embed="rId14"/>
          <a:stretch>
            <a:fillRect/>
          </a:stretch>
        </p:blipFill>
        <p:spPr>
          <a:xfrm>
            <a:off x="9574809" y="4166017"/>
            <a:ext cx="3027843" cy="2816087"/>
          </a:xfrm>
          <a:prstGeom prst="rect">
            <a:avLst/>
          </a:prstGeom>
        </p:spPr>
      </p:pic>
      <p:pic>
        <p:nvPicPr>
          <p:cNvPr id="27" name="Picture 26" descr="A close up of a logo&#10;&#10;Description generated with very high confidence">
            <a:extLst>
              <a:ext uri="{FF2B5EF4-FFF2-40B4-BE49-F238E27FC236}">
                <a16:creationId xmlns:a16="http://schemas.microsoft.com/office/drawing/2014/main" id="{5DC36F9D-13A8-4839-8EDD-1D1CC46A44D4}"/>
              </a:ext>
            </a:extLst>
          </p:cNvPr>
          <p:cNvPicPr>
            <a:picLocks noChangeAspect="1"/>
          </p:cNvPicPr>
          <p:nvPr/>
        </p:nvPicPr>
        <p:blipFill>
          <a:blip r:embed="rId15"/>
          <a:stretch>
            <a:fillRect/>
          </a:stretch>
        </p:blipFill>
        <p:spPr>
          <a:xfrm>
            <a:off x="3929246" y="2881427"/>
            <a:ext cx="1140487" cy="1415519"/>
          </a:xfrm>
          <a:prstGeom prst="rect">
            <a:avLst/>
          </a:prstGeom>
        </p:spPr>
      </p:pic>
      <p:pic>
        <p:nvPicPr>
          <p:cNvPr id="29" name="Picture 28" descr="A close up of a logo&#10;&#10;Description generated with very high confidence">
            <a:extLst>
              <a:ext uri="{FF2B5EF4-FFF2-40B4-BE49-F238E27FC236}">
                <a16:creationId xmlns:a16="http://schemas.microsoft.com/office/drawing/2014/main" id="{877CD285-BC13-48E4-B2E8-075988D9E1A7}"/>
              </a:ext>
            </a:extLst>
          </p:cNvPr>
          <p:cNvPicPr>
            <a:picLocks noChangeAspect="1"/>
          </p:cNvPicPr>
          <p:nvPr/>
        </p:nvPicPr>
        <p:blipFill>
          <a:blip r:embed="rId16"/>
          <a:stretch>
            <a:fillRect/>
          </a:stretch>
        </p:blipFill>
        <p:spPr>
          <a:xfrm>
            <a:off x="5239067" y="2496580"/>
            <a:ext cx="3410529" cy="1548978"/>
          </a:xfrm>
          <a:prstGeom prst="rect">
            <a:avLst/>
          </a:prstGeom>
        </p:spPr>
      </p:pic>
      <p:pic>
        <p:nvPicPr>
          <p:cNvPr id="31" name="Picture 30" descr="A close up of a logo&#10;&#10;Description generated with very high confidence">
            <a:extLst>
              <a:ext uri="{FF2B5EF4-FFF2-40B4-BE49-F238E27FC236}">
                <a16:creationId xmlns:a16="http://schemas.microsoft.com/office/drawing/2014/main" id="{19BA50AD-DCD0-4DF4-9814-219773C657A2}"/>
              </a:ext>
            </a:extLst>
          </p:cNvPr>
          <p:cNvPicPr>
            <a:picLocks noChangeAspect="1"/>
          </p:cNvPicPr>
          <p:nvPr/>
        </p:nvPicPr>
        <p:blipFill>
          <a:blip r:embed="rId17"/>
          <a:stretch>
            <a:fillRect/>
          </a:stretch>
        </p:blipFill>
        <p:spPr>
          <a:xfrm>
            <a:off x="2401919" y="2073323"/>
            <a:ext cx="1140487" cy="2583843"/>
          </a:xfrm>
          <a:prstGeom prst="rect">
            <a:avLst/>
          </a:prstGeom>
        </p:spPr>
      </p:pic>
    </p:spTree>
    <p:extLst>
      <p:ext uri="{BB962C8B-B14F-4D97-AF65-F5344CB8AC3E}">
        <p14:creationId xmlns:p14="http://schemas.microsoft.com/office/powerpoint/2010/main" val="1130870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12" name="Rectangle 7">
            <a:extLst>
              <a:ext uri="{FF2B5EF4-FFF2-40B4-BE49-F238E27FC236}">
                <a16:creationId xmlns:a16="http://schemas.microsoft.com/office/drawing/2014/main" id="{391F240E-99C9-4C6A-BD0A-15F9E69F33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p>
        </p:txBody>
      </p:sp>
      <p:sp>
        <p:nvSpPr>
          <p:cNvPr id="13" name="Rectangle 9">
            <a:extLst>
              <a:ext uri="{FF2B5EF4-FFF2-40B4-BE49-F238E27FC236}">
                <a16:creationId xmlns:a16="http://schemas.microsoft.com/office/drawing/2014/main" id="{9C8424AD-EE61-4FBC-ABA0-36E67508F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cap="sq">
            <a:solidFill>
              <a:srgbClr val="FCF06A"/>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AF719C8-CC47-4FEB-82CC-142F4523FA80}"/>
              </a:ext>
            </a:extLst>
          </p:cNvPr>
          <p:cNvPicPr>
            <a:picLocks noChangeAspect="1"/>
          </p:cNvPicPr>
          <p:nvPr/>
        </p:nvPicPr>
        <p:blipFill>
          <a:blip r:embed="rId3"/>
          <a:stretch>
            <a:fillRect/>
          </a:stretch>
        </p:blipFill>
        <p:spPr>
          <a:xfrm>
            <a:off x="3621829" y="954829"/>
            <a:ext cx="4948342" cy="4948342"/>
          </a:xfrm>
          <a:prstGeom prst="rect">
            <a:avLst/>
          </a:prstGeom>
        </p:spPr>
      </p:pic>
    </p:spTree>
    <p:extLst>
      <p:ext uri="{BB962C8B-B14F-4D97-AF65-F5344CB8AC3E}">
        <p14:creationId xmlns:p14="http://schemas.microsoft.com/office/powerpoint/2010/main" val="205304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E89F969-46EE-41D6-B522-824CC1470E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erson reading a book&#10;&#10;Description generated with high confidence">
            <a:extLst>
              <a:ext uri="{FF2B5EF4-FFF2-40B4-BE49-F238E27FC236}">
                <a16:creationId xmlns:a16="http://schemas.microsoft.com/office/drawing/2014/main" id="{FA6E1B2F-D700-41DE-AE4E-0D90B458F23A}"/>
              </a:ext>
            </a:extLst>
          </p:cNvPr>
          <p:cNvPicPr>
            <a:picLocks noChangeAspect="1"/>
          </p:cNvPicPr>
          <p:nvPr/>
        </p:nvPicPr>
        <p:blipFill rotWithShape="1">
          <a:blip r:embed="rId3"/>
          <a:srcRect t="6171" r="-1" b="25949"/>
          <a:stretch/>
        </p:blipFill>
        <p:spPr>
          <a:xfrm>
            <a:off x="932337" y="510117"/>
            <a:ext cx="6729995" cy="5571066"/>
          </a:xfrm>
          <a:prstGeom prst="rect">
            <a:avLst/>
          </a:prstGeom>
          <a:effectLst>
            <a:outerShdw blurRad="114300" dist="12700" dir="2700000" algn="tl" rotWithShape="0">
              <a:prstClr val="black">
                <a:alpha val="39000"/>
              </a:prstClr>
            </a:outerShdw>
          </a:effectLst>
        </p:spPr>
      </p:pic>
      <p:pic>
        <p:nvPicPr>
          <p:cNvPr id="8" name="Picture 7" descr="A close up of a sign&#10;&#10;Description generated with very high confidence">
            <a:extLst>
              <a:ext uri="{FF2B5EF4-FFF2-40B4-BE49-F238E27FC236}">
                <a16:creationId xmlns:a16="http://schemas.microsoft.com/office/drawing/2014/main" id="{4656A841-BEE9-42A5-8EF5-4AA547B28116}"/>
              </a:ext>
            </a:extLst>
          </p:cNvPr>
          <p:cNvPicPr>
            <a:picLocks noChangeAspect="1"/>
          </p:cNvPicPr>
          <p:nvPr/>
        </p:nvPicPr>
        <p:blipFill>
          <a:blip r:embed="rId4"/>
          <a:stretch>
            <a:fillRect/>
          </a:stretch>
        </p:blipFill>
        <p:spPr>
          <a:xfrm>
            <a:off x="8594669" y="510117"/>
            <a:ext cx="2974854" cy="4572009"/>
          </a:xfrm>
          <a:prstGeom prst="rect">
            <a:avLst/>
          </a:prstGeom>
        </p:spPr>
      </p:pic>
    </p:spTree>
    <p:extLst>
      <p:ext uri="{BB962C8B-B14F-4D97-AF65-F5344CB8AC3E}">
        <p14:creationId xmlns:p14="http://schemas.microsoft.com/office/powerpoint/2010/main" val="3330546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Picture 2" descr="A large body of water with a city in the background&#10;&#10;Description generated with very high confidence">
            <a:extLst>
              <a:ext uri="{FF2B5EF4-FFF2-40B4-BE49-F238E27FC236}">
                <a16:creationId xmlns:a16="http://schemas.microsoft.com/office/drawing/2014/main" id="{C1A6B8C4-F6F0-4B56-995A-35AF47C06ADD}"/>
              </a:ext>
            </a:extLst>
          </p:cNvPr>
          <p:cNvPicPr>
            <a:picLocks noChangeAspect="1"/>
          </p:cNvPicPr>
          <p:nvPr/>
        </p:nvPicPr>
        <p:blipFill rotWithShape="1">
          <a:blip r:embed="rId3"/>
          <a:srcRect t="19700" b="7953"/>
          <a:stretch/>
        </p:blipFill>
        <p:spPr>
          <a:xfrm>
            <a:off x="20" y="10"/>
            <a:ext cx="12191980" cy="6857990"/>
          </a:xfrm>
          <a:prstGeom prst="rect">
            <a:avLst/>
          </a:prstGeom>
        </p:spPr>
      </p:pic>
    </p:spTree>
    <p:extLst>
      <p:ext uri="{BB962C8B-B14F-4D97-AF65-F5344CB8AC3E}">
        <p14:creationId xmlns:p14="http://schemas.microsoft.com/office/powerpoint/2010/main" val="3916887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generated with high confidence">
            <a:extLst>
              <a:ext uri="{FF2B5EF4-FFF2-40B4-BE49-F238E27FC236}">
                <a16:creationId xmlns:a16="http://schemas.microsoft.com/office/drawing/2014/main" id="{278E158F-432C-40D0-8E0C-CA6389C15C0E}"/>
              </a:ext>
            </a:extLst>
          </p:cNvPr>
          <p:cNvPicPr>
            <a:picLocks noChangeAspect="1"/>
          </p:cNvPicPr>
          <p:nvPr/>
        </p:nvPicPr>
        <p:blipFill>
          <a:blip r:embed="rId3"/>
          <a:stretch>
            <a:fillRect/>
          </a:stretch>
        </p:blipFill>
        <p:spPr>
          <a:xfrm>
            <a:off x="-18281" y="0"/>
            <a:ext cx="1579795" cy="1579795"/>
          </a:xfrm>
          <a:prstGeom prst="rect">
            <a:avLst/>
          </a:prstGeom>
        </p:spPr>
      </p:pic>
      <p:pic>
        <p:nvPicPr>
          <p:cNvPr id="7" name="Picture 6">
            <a:extLst>
              <a:ext uri="{FF2B5EF4-FFF2-40B4-BE49-F238E27FC236}">
                <a16:creationId xmlns:a16="http://schemas.microsoft.com/office/drawing/2014/main" id="{7A00E478-C3CE-4A74-8A89-A1433D3F16A9}"/>
              </a:ext>
            </a:extLst>
          </p:cNvPr>
          <p:cNvPicPr>
            <a:picLocks noChangeAspect="1"/>
          </p:cNvPicPr>
          <p:nvPr/>
        </p:nvPicPr>
        <p:blipFill>
          <a:blip r:embed="rId4"/>
          <a:stretch>
            <a:fillRect/>
          </a:stretch>
        </p:blipFill>
        <p:spPr>
          <a:xfrm>
            <a:off x="1560544" y="631481"/>
            <a:ext cx="1579795" cy="1579795"/>
          </a:xfrm>
          <a:prstGeom prst="rect">
            <a:avLst/>
          </a:prstGeom>
        </p:spPr>
      </p:pic>
      <p:pic>
        <p:nvPicPr>
          <p:cNvPr id="11" name="Picture 10" descr="A screenshot of a cell phone&#10;&#10;Description generated with very high confidence">
            <a:extLst>
              <a:ext uri="{FF2B5EF4-FFF2-40B4-BE49-F238E27FC236}">
                <a16:creationId xmlns:a16="http://schemas.microsoft.com/office/drawing/2014/main" id="{0D7C4EF1-415E-4919-9CEF-92A7155CD19D}"/>
              </a:ext>
            </a:extLst>
          </p:cNvPr>
          <p:cNvPicPr>
            <a:picLocks noChangeAspect="1"/>
          </p:cNvPicPr>
          <p:nvPr/>
        </p:nvPicPr>
        <p:blipFill>
          <a:blip r:embed="rId5"/>
          <a:stretch>
            <a:fillRect/>
          </a:stretch>
        </p:blipFill>
        <p:spPr>
          <a:xfrm>
            <a:off x="9495804" y="990694"/>
            <a:ext cx="1587430" cy="1587430"/>
          </a:xfrm>
          <a:prstGeom prst="rect">
            <a:avLst/>
          </a:prstGeom>
        </p:spPr>
      </p:pic>
      <p:pic>
        <p:nvPicPr>
          <p:cNvPr id="13" name="Picture 12" descr="A screenshot of a cell phone&#10;&#10;Description generated with high confidence">
            <a:extLst>
              <a:ext uri="{FF2B5EF4-FFF2-40B4-BE49-F238E27FC236}">
                <a16:creationId xmlns:a16="http://schemas.microsoft.com/office/drawing/2014/main" id="{75A8B518-5B18-4690-A66E-A3C671DA596C}"/>
              </a:ext>
            </a:extLst>
          </p:cNvPr>
          <p:cNvPicPr>
            <a:picLocks noChangeAspect="1"/>
          </p:cNvPicPr>
          <p:nvPr/>
        </p:nvPicPr>
        <p:blipFill>
          <a:blip r:embed="rId6"/>
          <a:stretch>
            <a:fillRect/>
          </a:stretch>
        </p:blipFill>
        <p:spPr>
          <a:xfrm>
            <a:off x="7879342" y="2038671"/>
            <a:ext cx="1621725" cy="1621725"/>
          </a:xfrm>
          <a:prstGeom prst="rect">
            <a:avLst/>
          </a:prstGeom>
        </p:spPr>
      </p:pic>
      <p:pic>
        <p:nvPicPr>
          <p:cNvPr id="15" name="Picture 14" descr="A screenshot of a cell phone&#10;&#10;Description generated with very high confidence">
            <a:extLst>
              <a:ext uri="{FF2B5EF4-FFF2-40B4-BE49-F238E27FC236}">
                <a16:creationId xmlns:a16="http://schemas.microsoft.com/office/drawing/2014/main" id="{943DC7BA-4643-4789-B5AD-CD77F8050991}"/>
              </a:ext>
            </a:extLst>
          </p:cNvPr>
          <p:cNvPicPr>
            <a:picLocks noChangeAspect="1"/>
          </p:cNvPicPr>
          <p:nvPr/>
        </p:nvPicPr>
        <p:blipFill>
          <a:blip r:embed="rId7"/>
          <a:stretch>
            <a:fillRect/>
          </a:stretch>
        </p:blipFill>
        <p:spPr>
          <a:xfrm>
            <a:off x="1552621" y="2211276"/>
            <a:ext cx="1593203" cy="1593203"/>
          </a:xfrm>
          <a:prstGeom prst="rect">
            <a:avLst/>
          </a:prstGeom>
        </p:spPr>
      </p:pic>
      <p:pic>
        <p:nvPicPr>
          <p:cNvPr id="19" name="Picture 18" descr="A close up of a sign&#10;&#10;Description generated with very high confidence">
            <a:extLst>
              <a:ext uri="{FF2B5EF4-FFF2-40B4-BE49-F238E27FC236}">
                <a16:creationId xmlns:a16="http://schemas.microsoft.com/office/drawing/2014/main" id="{2607D729-E81A-4E64-8E93-F441BB6A6446}"/>
              </a:ext>
            </a:extLst>
          </p:cNvPr>
          <p:cNvPicPr>
            <a:picLocks noChangeAspect="1"/>
          </p:cNvPicPr>
          <p:nvPr/>
        </p:nvPicPr>
        <p:blipFill>
          <a:blip r:embed="rId8"/>
          <a:stretch>
            <a:fillRect/>
          </a:stretch>
        </p:blipFill>
        <p:spPr>
          <a:xfrm>
            <a:off x="3143303" y="1529199"/>
            <a:ext cx="1587431" cy="1587431"/>
          </a:xfrm>
          <a:prstGeom prst="rect">
            <a:avLst/>
          </a:prstGeom>
        </p:spPr>
      </p:pic>
      <p:pic>
        <p:nvPicPr>
          <p:cNvPr id="21" name="Picture 20" descr="A close up of a sign&#10;&#10;Description generated with very high confidence">
            <a:extLst>
              <a:ext uri="{FF2B5EF4-FFF2-40B4-BE49-F238E27FC236}">
                <a16:creationId xmlns:a16="http://schemas.microsoft.com/office/drawing/2014/main" id="{8CA7FC2B-65AA-4BA1-A750-AB96532E7664}"/>
              </a:ext>
            </a:extLst>
          </p:cNvPr>
          <p:cNvPicPr>
            <a:picLocks noChangeAspect="1"/>
          </p:cNvPicPr>
          <p:nvPr/>
        </p:nvPicPr>
        <p:blipFill>
          <a:blip r:embed="rId9"/>
          <a:stretch>
            <a:fillRect/>
          </a:stretch>
        </p:blipFill>
        <p:spPr>
          <a:xfrm>
            <a:off x="4714617" y="5306642"/>
            <a:ext cx="1569825" cy="1569825"/>
          </a:xfrm>
          <a:prstGeom prst="rect">
            <a:avLst/>
          </a:prstGeom>
        </p:spPr>
      </p:pic>
      <p:pic>
        <p:nvPicPr>
          <p:cNvPr id="23" name="Picture 22" descr="A screenshot of a cell phone&#10;&#10;Description generated with high confidence">
            <a:extLst>
              <a:ext uri="{FF2B5EF4-FFF2-40B4-BE49-F238E27FC236}">
                <a16:creationId xmlns:a16="http://schemas.microsoft.com/office/drawing/2014/main" id="{30610017-D8F5-40C3-8051-864E0BE9377B}"/>
              </a:ext>
            </a:extLst>
          </p:cNvPr>
          <p:cNvPicPr>
            <a:picLocks noChangeAspect="1"/>
          </p:cNvPicPr>
          <p:nvPr/>
        </p:nvPicPr>
        <p:blipFill>
          <a:blip r:embed="rId10"/>
          <a:stretch>
            <a:fillRect/>
          </a:stretch>
        </p:blipFill>
        <p:spPr>
          <a:xfrm>
            <a:off x="3109738" y="3112918"/>
            <a:ext cx="1629288" cy="1629288"/>
          </a:xfrm>
          <a:prstGeom prst="rect">
            <a:avLst/>
          </a:prstGeom>
        </p:spPr>
      </p:pic>
      <p:pic>
        <p:nvPicPr>
          <p:cNvPr id="25" name="Picture 24" descr="A screenshot of a cell phone&#10;&#10;Description generated with very high confidence">
            <a:extLst>
              <a:ext uri="{FF2B5EF4-FFF2-40B4-BE49-F238E27FC236}">
                <a16:creationId xmlns:a16="http://schemas.microsoft.com/office/drawing/2014/main" id="{64F33E65-E4B7-4474-A774-9C49C7144AAD}"/>
              </a:ext>
            </a:extLst>
          </p:cNvPr>
          <p:cNvPicPr>
            <a:picLocks noChangeAspect="1"/>
          </p:cNvPicPr>
          <p:nvPr/>
        </p:nvPicPr>
        <p:blipFill>
          <a:blip r:embed="rId11"/>
          <a:stretch>
            <a:fillRect/>
          </a:stretch>
        </p:blipFill>
        <p:spPr>
          <a:xfrm>
            <a:off x="-32947" y="4742206"/>
            <a:ext cx="1593202" cy="1593202"/>
          </a:xfrm>
          <a:prstGeom prst="rect">
            <a:avLst/>
          </a:prstGeom>
        </p:spPr>
      </p:pic>
      <p:pic>
        <p:nvPicPr>
          <p:cNvPr id="27" name="Picture 26" descr="A green sign with white text&#10;&#10;Description generated with high confidence">
            <a:extLst>
              <a:ext uri="{FF2B5EF4-FFF2-40B4-BE49-F238E27FC236}">
                <a16:creationId xmlns:a16="http://schemas.microsoft.com/office/drawing/2014/main" id="{9E3D1EA0-3F78-45D7-AB9B-D0E955CEE83F}"/>
              </a:ext>
            </a:extLst>
          </p:cNvPr>
          <p:cNvPicPr>
            <a:picLocks noChangeAspect="1"/>
          </p:cNvPicPr>
          <p:nvPr/>
        </p:nvPicPr>
        <p:blipFill>
          <a:blip r:embed="rId12"/>
          <a:stretch>
            <a:fillRect/>
          </a:stretch>
        </p:blipFill>
        <p:spPr>
          <a:xfrm>
            <a:off x="-31687" y="1555802"/>
            <a:ext cx="1593202" cy="1593202"/>
          </a:xfrm>
          <a:prstGeom prst="rect">
            <a:avLst/>
          </a:prstGeom>
        </p:spPr>
      </p:pic>
      <p:pic>
        <p:nvPicPr>
          <p:cNvPr id="29" name="Picture 28" descr="A green sign with white text&#10;&#10;Description generated with high confidence">
            <a:extLst>
              <a:ext uri="{FF2B5EF4-FFF2-40B4-BE49-F238E27FC236}">
                <a16:creationId xmlns:a16="http://schemas.microsoft.com/office/drawing/2014/main" id="{12411C00-DA6E-4EDE-91F9-B3499D8E4CF3}"/>
              </a:ext>
            </a:extLst>
          </p:cNvPr>
          <p:cNvPicPr>
            <a:picLocks noChangeAspect="1"/>
          </p:cNvPicPr>
          <p:nvPr/>
        </p:nvPicPr>
        <p:blipFill>
          <a:blip r:embed="rId13"/>
          <a:stretch>
            <a:fillRect/>
          </a:stretch>
        </p:blipFill>
        <p:spPr>
          <a:xfrm>
            <a:off x="-40581" y="3149004"/>
            <a:ext cx="1593202" cy="1593202"/>
          </a:xfrm>
          <a:prstGeom prst="rect">
            <a:avLst/>
          </a:prstGeom>
        </p:spPr>
      </p:pic>
      <p:pic>
        <p:nvPicPr>
          <p:cNvPr id="31" name="Picture 30" descr="A close up of a blue background&#10;&#10;Description generated with high confidence">
            <a:extLst>
              <a:ext uri="{FF2B5EF4-FFF2-40B4-BE49-F238E27FC236}">
                <a16:creationId xmlns:a16="http://schemas.microsoft.com/office/drawing/2014/main" id="{7017B325-8114-4265-B3F5-4879AEDAFEC3}"/>
              </a:ext>
            </a:extLst>
          </p:cNvPr>
          <p:cNvPicPr>
            <a:picLocks noChangeAspect="1"/>
          </p:cNvPicPr>
          <p:nvPr/>
        </p:nvPicPr>
        <p:blipFill>
          <a:blip r:embed="rId14"/>
          <a:stretch>
            <a:fillRect/>
          </a:stretch>
        </p:blipFill>
        <p:spPr>
          <a:xfrm>
            <a:off x="1555718" y="3812179"/>
            <a:ext cx="1561510" cy="1561510"/>
          </a:xfrm>
          <a:prstGeom prst="rect">
            <a:avLst/>
          </a:prstGeom>
        </p:spPr>
      </p:pic>
      <p:pic>
        <p:nvPicPr>
          <p:cNvPr id="33" name="Picture 32">
            <a:extLst>
              <a:ext uri="{FF2B5EF4-FFF2-40B4-BE49-F238E27FC236}">
                <a16:creationId xmlns:a16="http://schemas.microsoft.com/office/drawing/2014/main" id="{B7891125-81AB-4598-83B2-E72F8735DE8D}"/>
              </a:ext>
            </a:extLst>
          </p:cNvPr>
          <p:cNvPicPr>
            <a:picLocks noChangeAspect="1"/>
          </p:cNvPicPr>
          <p:nvPr/>
        </p:nvPicPr>
        <p:blipFill>
          <a:blip r:embed="rId15"/>
          <a:stretch>
            <a:fillRect/>
          </a:stretch>
        </p:blipFill>
        <p:spPr>
          <a:xfrm>
            <a:off x="3109738" y="4681225"/>
            <a:ext cx="1629288" cy="1629288"/>
          </a:xfrm>
          <a:prstGeom prst="rect">
            <a:avLst/>
          </a:prstGeom>
        </p:spPr>
      </p:pic>
      <p:pic>
        <p:nvPicPr>
          <p:cNvPr id="35" name="Picture 34" descr="A screenshot of a cell phone&#10;&#10;Description generated with high confidence">
            <a:extLst>
              <a:ext uri="{FF2B5EF4-FFF2-40B4-BE49-F238E27FC236}">
                <a16:creationId xmlns:a16="http://schemas.microsoft.com/office/drawing/2014/main" id="{FE6E303F-589A-48D1-BB2C-7D8F0986B33C}"/>
              </a:ext>
            </a:extLst>
          </p:cNvPr>
          <p:cNvPicPr>
            <a:picLocks noChangeAspect="1"/>
          </p:cNvPicPr>
          <p:nvPr/>
        </p:nvPicPr>
        <p:blipFill>
          <a:blip r:embed="rId16"/>
          <a:stretch>
            <a:fillRect/>
          </a:stretch>
        </p:blipFill>
        <p:spPr>
          <a:xfrm>
            <a:off x="6293047" y="5288175"/>
            <a:ext cx="1569825" cy="1569825"/>
          </a:xfrm>
          <a:prstGeom prst="rect">
            <a:avLst/>
          </a:prstGeom>
        </p:spPr>
      </p:pic>
      <p:pic>
        <p:nvPicPr>
          <p:cNvPr id="37" name="Picture 36" descr="A black sign with white text&#10;&#10;Description generated with very high confidence">
            <a:extLst>
              <a:ext uri="{FF2B5EF4-FFF2-40B4-BE49-F238E27FC236}">
                <a16:creationId xmlns:a16="http://schemas.microsoft.com/office/drawing/2014/main" id="{4AC75C73-2FAB-424B-BB96-128F98961279}"/>
              </a:ext>
            </a:extLst>
          </p:cNvPr>
          <p:cNvPicPr>
            <a:picLocks noChangeAspect="1"/>
          </p:cNvPicPr>
          <p:nvPr/>
        </p:nvPicPr>
        <p:blipFill>
          <a:blip r:embed="rId17"/>
          <a:stretch>
            <a:fillRect/>
          </a:stretch>
        </p:blipFill>
        <p:spPr>
          <a:xfrm>
            <a:off x="7900896" y="5210452"/>
            <a:ext cx="1600050" cy="1600050"/>
          </a:xfrm>
          <a:prstGeom prst="rect">
            <a:avLst/>
          </a:prstGeom>
        </p:spPr>
      </p:pic>
      <p:pic>
        <p:nvPicPr>
          <p:cNvPr id="39" name="Picture 38" descr="A screenshot of a cell phone&#10;&#10;Description generated with very high confidence">
            <a:extLst>
              <a:ext uri="{FF2B5EF4-FFF2-40B4-BE49-F238E27FC236}">
                <a16:creationId xmlns:a16="http://schemas.microsoft.com/office/drawing/2014/main" id="{01EDB30B-3195-469F-A70B-37FAC341C9C5}"/>
              </a:ext>
            </a:extLst>
          </p:cNvPr>
          <p:cNvPicPr>
            <a:picLocks noChangeAspect="1"/>
          </p:cNvPicPr>
          <p:nvPr/>
        </p:nvPicPr>
        <p:blipFill>
          <a:blip r:embed="rId18"/>
          <a:stretch>
            <a:fillRect/>
          </a:stretch>
        </p:blipFill>
        <p:spPr>
          <a:xfrm>
            <a:off x="9468304" y="4148838"/>
            <a:ext cx="1609002" cy="1609002"/>
          </a:xfrm>
          <a:prstGeom prst="rect">
            <a:avLst/>
          </a:prstGeom>
        </p:spPr>
      </p:pic>
      <p:pic>
        <p:nvPicPr>
          <p:cNvPr id="43" name="Picture 42" descr="A screenshot of a cell phone&#10;&#10;Description generated with very high confidence">
            <a:extLst>
              <a:ext uri="{FF2B5EF4-FFF2-40B4-BE49-F238E27FC236}">
                <a16:creationId xmlns:a16="http://schemas.microsoft.com/office/drawing/2014/main" id="{B86A694F-81DB-4B6A-8B79-27F389A5BEC7}"/>
              </a:ext>
            </a:extLst>
          </p:cNvPr>
          <p:cNvPicPr>
            <a:picLocks noChangeAspect="1"/>
          </p:cNvPicPr>
          <p:nvPr/>
        </p:nvPicPr>
        <p:blipFill>
          <a:blip r:embed="rId19"/>
          <a:stretch>
            <a:fillRect/>
          </a:stretch>
        </p:blipFill>
        <p:spPr>
          <a:xfrm>
            <a:off x="7895029" y="3634955"/>
            <a:ext cx="1609002" cy="1609002"/>
          </a:xfrm>
          <a:prstGeom prst="rect">
            <a:avLst/>
          </a:prstGeom>
        </p:spPr>
      </p:pic>
      <p:pic>
        <p:nvPicPr>
          <p:cNvPr id="45" name="Picture 44" descr="A close up of a sign&#10;&#10;Description generated with high confidence">
            <a:extLst>
              <a:ext uri="{FF2B5EF4-FFF2-40B4-BE49-F238E27FC236}">
                <a16:creationId xmlns:a16="http://schemas.microsoft.com/office/drawing/2014/main" id="{F74FBA46-CEAF-4B45-954D-7E3E907BE91A}"/>
              </a:ext>
            </a:extLst>
          </p:cNvPr>
          <p:cNvPicPr>
            <a:picLocks noChangeAspect="1"/>
          </p:cNvPicPr>
          <p:nvPr/>
        </p:nvPicPr>
        <p:blipFill>
          <a:blip r:embed="rId20"/>
          <a:stretch>
            <a:fillRect/>
          </a:stretch>
        </p:blipFill>
        <p:spPr>
          <a:xfrm>
            <a:off x="9495804" y="2577660"/>
            <a:ext cx="1587430" cy="1587430"/>
          </a:xfrm>
          <a:prstGeom prst="rect">
            <a:avLst/>
          </a:prstGeom>
        </p:spPr>
      </p:pic>
      <p:pic>
        <p:nvPicPr>
          <p:cNvPr id="47" name="Picture 46" descr="A screenshot of a cell phone&#10;&#10;Description generated with very high confidence">
            <a:extLst>
              <a:ext uri="{FF2B5EF4-FFF2-40B4-BE49-F238E27FC236}">
                <a16:creationId xmlns:a16="http://schemas.microsoft.com/office/drawing/2014/main" id="{6E76B92D-0048-445C-BC7E-941B352417FF}"/>
              </a:ext>
            </a:extLst>
          </p:cNvPr>
          <p:cNvPicPr>
            <a:picLocks noChangeAspect="1"/>
          </p:cNvPicPr>
          <p:nvPr/>
        </p:nvPicPr>
        <p:blipFill>
          <a:blip r:embed="rId21"/>
          <a:stretch>
            <a:fillRect/>
          </a:stretch>
        </p:blipFill>
        <p:spPr>
          <a:xfrm>
            <a:off x="7891212" y="414867"/>
            <a:ext cx="1619178" cy="1619178"/>
          </a:xfrm>
          <a:prstGeom prst="rect">
            <a:avLst/>
          </a:prstGeom>
        </p:spPr>
      </p:pic>
      <p:pic>
        <p:nvPicPr>
          <p:cNvPr id="49" name="Picture 48" descr="A screenshot of a cell phone&#10;&#10;Description generated with very high confidence">
            <a:extLst>
              <a:ext uri="{FF2B5EF4-FFF2-40B4-BE49-F238E27FC236}">
                <a16:creationId xmlns:a16="http://schemas.microsoft.com/office/drawing/2014/main" id="{C89FB9D6-6BEF-444D-AC10-41D531CF0CFC}"/>
              </a:ext>
            </a:extLst>
          </p:cNvPr>
          <p:cNvPicPr>
            <a:picLocks noChangeAspect="1"/>
          </p:cNvPicPr>
          <p:nvPr/>
        </p:nvPicPr>
        <p:blipFill>
          <a:blip r:embed="rId22"/>
          <a:stretch>
            <a:fillRect/>
          </a:stretch>
        </p:blipFill>
        <p:spPr>
          <a:xfrm>
            <a:off x="3128192" y="-28411"/>
            <a:ext cx="1587430" cy="1587430"/>
          </a:xfrm>
          <a:prstGeom prst="rect">
            <a:avLst/>
          </a:prstGeom>
        </p:spPr>
      </p:pic>
      <p:pic>
        <p:nvPicPr>
          <p:cNvPr id="53" name="Picture 52" descr="A screenshot of a cell phone&#10;&#10;Description generated with very high confidence">
            <a:extLst>
              <a:ext uri="{FF2B5EF4-FFF2-40B4-BE49-F238E27FC236}">
                <a16:creationId xmlns:a16="http://schemas.microsoft.com/office/drawing/2014/main" id="{E12D3D37-883B-4D72-B501-3F654E77F92F}"/>
              </a:ext>
            </a:extLst>
          </p:cNvPr>
          <p:cNvPicPr>
            <a:picLocks noChangeAspect="1"/>
          </p:cNvPicPr>
          <p:nvPr/>
        </p:nvPicPr>
        <p:blipFill rotWithShape="1">
          <a:blip r:embed="rId23"/>
          <a:srcRect l="47723" t="-464" r="8893"/>
          <a:stretch/>
        </p:blipFill>
        <p:spPr>
          <a:xfrm>
            <a:off x="4727345" y="-76123"/>
            <a:ext cx="3186938" cy="5368871"/>
          </a:xfrm>
          <a:prstGeom prst="rect">
            <a:avLst/>
          </a:prstGeom>
        </p:spPr>
      </p:pic>
    </p:spTree>
    <p:extLst>
      <p:ext uri="{BB962C8B-B14F-4D97-AF65-F5344CB8AC3E}">
        <p14:creationId xmlns:p14="http://schemas.microsoft.com/office/powerpoint/2010/main" val="1494065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4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4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3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0B0B24D-4150-404E-AEF5-C6B0CF5B111A}"/>
              </a:ext>
            </a:extLst>
          </p:cNvPr>
          <p:cNvPicPr>
            <a:picLocks noChangeAspect="1"/>
          </p:cNvPicPr>
          <p:nvPr/>
        </p:nvPicPr>
        <p:blipFill rotWithShape="1">
          <a:blip r:embed="rId3"/>
          <a:srcRect t="10278" r="736" b="5000"/>
          <a:stretch/>
        </p:blipFill>
        <p:spPr>
          <a:xfrm>
            <a:off x="988667" y="407003"/>
            <a:ext cx="10214666" cy="5241322"/>
          </a:xfrm>
          <a:prstGeom prst="rect">
            <a:avLst/>
          </a:prstGeom>
        </p:spPr>
      </p:pic>
      <p:pic>
        <p:nvPicPr>
          <p:cNvPr id="4" name="Picture 3">
            <a:extLst>
              <a:ext uri="{FF2B5EF4-FFF2-40B4-BE49-F238E27FC236}">
                <a16:creationId xmlns:a16="http://schemas.microsoft.com/office/drawing/2014/main" id="{2C180075-655E-4EDC-9FA7-D02934679925}"/>
              </a:ext>
            </a:extLst>
          </p:cNvPr>
          <p:cNvPicPr>
            <a:picLocks noChangeAspect="1"/>
          </p:cNvPicPr>
          <p:nvPr/>
        </p:nvPicPr>
        <p:blipFill>
          <a:blip r:embed="rId4"/>
          <a:stretch>
            <a:fillRect/>
          </a:stretch>
        </p:blipFill>
        <p:spPr>
          <a:xfrm>
            <a:off x="8945076" y="5804547"/>
            <a:ext cx="806398" cy="801326"/>
          </a:xfrm>
          <a:prstGeom prst="rect">
            <a:avLst/>
          </a:prstGeom>
        </p:spPr>
      </p:pic>
      <p:sp>
        <p:nvSpPr>
          <p:cNvPr id="5" name="TextBox 4">
            <a:extLst>
              <a:ext uri="{FF2B5EF4-FFF2-40B4-BE49-F238E27FC236}">
                <a16:creationId xmlns:a16="http://schemas.microsoft.com/office/drawing/2014/main" id="{43A734CE-8EB0-458A-BE5C-04DF6C65C1A7}"/>
              </a:ext>
            </a:extLst>
          </p:cNvPr>
          <p:cNvSpPr txBox="1"/>
          <p:nvPr/>
        </p:nvSpPr>
        <p:spPr>
          <a:xfrm>
            <a:off x="9637174" y="5943600"/>
            <a:ext cx="2783426" cy="523220"/>
          </a:xfrm>
          <a:prstGeom prst="rect">
            <a:avLst/>
          </a:prstGeom>
          <a:noFill/>
        </p:spPr>
        <p:txBody>
          <a:bodyPr wrap="square" rtlCol="0">
            <a:spAutoFit/>
          </a:bodyPr>
          <a:lstStyle/>
          <a:p>
            <a:r>
              <a:rPr lang="en-US" sz="2800" dirty="0"/>
              <a:t>@</a:t>
            </a:r>
            <a:r>
              <a:rPr lang="en-US" sz="2800" dirty="0" err="1"/>
              <a:t>VisitUN</a:t>
            </a:r>
            <a:endParaRPr lang="en-US" sz="2800" dirty="0"/>
          </a:p>
        </p:txBody>
      </p:sp>
      <p:sp>
        <p:nvSpPr>
          <p:cNvPr id="6" name="TextBox 5">
            <a:extLst>
              <a:ext uri="{FF2B5EF4-FFF2-40B4-BE49-F238E27FC236}">
                <a16:creationId xmlns:a16="http://schemas.microsoft.com/office/drawing/2014/main" id="{9DF6F723-2961-4782-BA92-97F649AFACAF}"/>
              </a:ext>
            </a:extLst>
          </p:cNvPr>
          <p:cNvSpPr txBox="1"/>
          <p:nvPr/>
        </p:nvSpPr>
        <p:spPr>
          <a:xfrm>
            <a:off x="5958591" y="5927777"/>
            <a:ext cx="2175759" cy="523220"/>
          </a:xfrm>
          <a:prstGeom prst="rect">
            <a:avLst/>
          </a:prstGeom>
          <a:noFill/>
        </p:spPr>
        <p:txBody>
          <a:bodyPr wrap="square" rtlCol="0">
            <a:spAutoFit/>
          </a:bodyPr>
          <a:lstStyle/>
          <a:p>
            <a:r>
              <a:rPr lang="en-US" sz="2800" dirty="0"/>
              <a:t>visit.un.org</a:t>
            </a:r>
          </a:p>
        </p:txBody>
      </p:sp>
      <p:pic>
        <p:nvPicPr>
          <p:cNvPr id="8" name="Picture 7">
            <a:extLst>
              <a:ext uri="{FF2B5EF4-FFF2-40B4-BE49-F238E27FC236}">
                <a16:creationId xmlns:a16="http://schemas.microsoft.com/office/drawing/2014/main" id="{77535A4F-39A1-491E-8512-36DA48172A2C}"/>
              </a:ext>
            </a:extLst>
          </p:cNvPr>
          <p:cNvPicPr>
            <a:picLocks noChangeAspect="1"/>
          </p:cNvPicPr>
          <p:nvPr/>
        </p:nvPicPr>
        <p:blipFill>
          <a:blip r:embed="rId5"/>
          <a:stretch>
            <a:fillRect/>
          </a:stretch>
        </p:blipFill>
        <p:spPr>
          <a:xfrm>
            <a:off x="1003089" y="5803088"/>
            <a:ext cx="820820" cy="801326"/>
          </a:xfrm>
          <a:prstGeom prst="rect">
            <a:avLst/>
          </a:prstGeom>
        </p:spPr>
      </p:pic>
      <p:sp>
        <p:nvSpPr>
          <p:cNvPr id="9" name="TextBox 8">
            <a:extLst>
              <a:ext uri="{FF2B5EF4-FFF2-40B4-BE49-F238E27FC236}">
                <a16:creationId xmlns:a16="http://schemas.microsoft.com/office/drawing/2014/main" id="{B054D8A1-A51E-4440-8651-28FA8BFF3F1C}"/>
              </a:ext>
            </a:extLst>
          </p:cNvPr>
          <p:cNvSpPr txBox="1"/>
          <p:nvPr/>
        </p:nvSpPr>
        <p:spPr>
          <a:xfrm>
            <a:off x="1823909" y="5943600"/>
            <a:ext cx="4142801" cy="523220"/>
          </a:xfrm>
          <a:prstGeom prst="rect">
            <a:avLst/>
          </a:prstGeom>
          <a:noFill/>
        </p:spPr>
        <p:txBody>
          <a:bodyPr wrap="square" rtlCol="0">
            <a:spAutoFit/>
          </a:bodyPr>
          <a:lstStyle/>
          <a:p>
            <a:r>
              <a:rPr lang="en-US" dirty="0"/>
              <a:t>@</a:t>
            </a:r>
            <a:r>
              <a:rPr lang="en-US" sz="2800" dirty="0" err="1"/>
              <a:t>UNVisitorsCentre</a:t>
            </a:r>
            <a:endParaRPr lang="en-US" sz="2800" dirty="0"/>
          </a:p>
        </p:txBody>
      </p:sp>
    </p:spTree>
    <p:extLst>
      <p:ext uri="{BB962C8B-B14F-4D97-AF65-F5344CB8AC3E}">
        <p14:creationId xmlns:p14="http://schemas.microsoft.com/office/powerpoint/2010/main" val="32114873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Picture 2" descr="A picture containing sky, outdoor&#10;&#10;Description generated with very high confidence">
            <a:extLst>
              <a:ext uri="{FF2B5EF4-FFF2-40B4-BE49-F238E27FC236}">
                <a16:creationId xmlns:a16="http://schemas.microsoft.com/office/drawing/2014/main" id="{0432B570-BFFE-42CA-8B31-1838D308C7C9}"/>
              </a:ext>
            </a:extLst>
          </p:cNvPr>
          <p:cNvPicPr>
            <a:picLocks noChangeAspect="1"/>
          </p:cNvPicPr>
          <p:nvPr/>
        </p:nvPicPr>
        <p:blipFill rotWithShape="1">
          <a:blip r:embed="rId2"/>
          <a:srcRect t="15051" b="3428"/>
          <a:stretch/>
        </p:blipFill>
        <p:spPr>
          <a:xfrm>
            <a:off x="20" y="-84398"/>
            <a:ext cx="12191980" cy="7216718"/>
          </a:xfrm>
          <a:prstGeom prst="rect">
            <a:avLst/>
          </a:prstGeom>
        </p:spPr>
      </p:pic>
      <p:sp>
        <p:nvSpPr>
          <p:cNvPr id="2" name="TextBox 1">
            <a:extLst>
              <a:ext uri="{FF2B5EF4-FFF2-40B4-BE49-F238E27FC236}">
                <a16:creationId xmlns:a16="http://schemas.microsoft.com/office/drawing/2014/main" id="{19AF5751-E7F2-4214-B638-DEE1F00DE5B9}"/>
              </a:ext>
            </a:extLst>
          </p:cNvPr>
          <p:cNvSpPr txBox="1"/>
          <p:nvPr/>
        </p:nvSpPr>
        <p:spPr>
          <a:xfrm>
            <a:off x="2593144" y="5850424"/>
            <a:ext cx="7005711" cy="1261884"/>
          </a:xfrm>
          <a:prstGeom prst="rect">
            <a:avLst/>
          </a:prstGeom>
          <a:noFill/>
        </p:spPr>
        <p:txBody>
          <a:bodyPr wrap="square" rtlCol="0">
            <a:spAutoFit/>
          </a:bodyPr>
          <a:lstStyle/>
          <a:p>
            <a:r>
              <a:rPr lang="en-US" sz="2000" dirty="0"/>
              <a:t>Thank you for your attention!</a:t>
            </a:r>
          </a:p>
          <a:p>
            <a:endParaRPr lang="en-US" sz="2000" dirty="0"/>
          </a:p>
          <a:p>
            <a:endParaRPr lang="en-US" dirty="0"/>
          </a:p>
          <a:p>
            <a:endParaRPr lang="en-US" dirty="0"/>
          </a:p>
        </p:txBody>
      </p:sp>
    </p:spTree>
    <p:extLst>
      <p:ext uri="{BB962C8B-B14F-4D97-AF65-F5344CB8AC3E}">
        <p14:creationId xmlns:p14="http://schemas.microsoft.com/office/powerpoint/2010/main" val="3570520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8FD48FB1-66D8-4676-B0AA-C139A1DB78D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F033F5AE-6728-4F19-8DED-658E674B31B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82C7D74A-18BA-4709-A808-44E8815C443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164A3F-1561-4039-8185-AB0EEB713E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2A35DB53-42BE-460E-9CA1-1294C98463C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 useBgFill="1">
        <p:nvSpPr>
          <p:cNvPr id="20" name="Rectangle 19">
            <a:extLst>
              <a:ext uri="{FF2B5EF4-FFF2-40B4-BE49-F238E27FC236}">
                <a16:creationId xmlns:a16="http://schemas.microsoft.com/office/drawing/2014/main" id="{C5BDD1EA-D8C1-45AF-9F0A-14A2A137BA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912E60F-9F7A-4621-BB97-4862D770E87D}"/>
              </a:ext>
            </a:extLst>
          </p:cNvPr>
          <p:cNvSpPr>
            <a:spLocks noGrp="1"/>
          </p:cNvSpPr>
          <p:nvPr>
            <p:ph type="title"/>
          </p:nvPr>
        </p:nvSpPr>
        <p:spPr>
          <a:xfrm>
            <a:off x="7532710" y="628617"/>
            <a:ext cx="3971902" cy="3028983"/>
          </a:xfrm>
        </p:spPr>
        <p:txBody>
          <a:bodyPr vert="horz" lIns="91440" tIns="45720" rIns="91440" bIns="45720" rtlCol="0" anchor="b">
            <a:normAutofit/>
          </a:bodyPr>
          <a:lstStyle/>
          <a:p>
            <a:r>
              <a:rPr lang="en-US" sz="4800"/>
              <a:t>History</a:t>
            </a:r>
          </a:p>
        </p:txBody>
      </p:sp>
      <p:sp>
        <p:nvSpPr>
          <p:cNvPr id="22" name="Snip Diagonal Corner Rectangle 6">
            <a:extLst>
              <a:ext uri="{FF2B5EF4-FFF2-40B4-BE49-F238E27FC236}">
                <a16:creationId xmlns:a16="http://schemas.microsoft.com/office/drawing/2014/main" id="{14354E08-0068-48D7-A8AD-84C7B1CF58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000" y="620722"/>
            <a:ext cx="6575496" cy="5286838"/>
          </a:xfrm>
          <a:prstGeom prst="snip2DiagRect">
            <a:avLst>
              <a:gd name="adj1" fmla="val 10787"/>
              <a:gd name="adj2" fmla="val 0"/>
            </a:avLst>
          </a:prstGeom>
          <a:solidFill>
            <a:schemeClr val="tx1"/>
          </a:solidFill>
          <a:ln>
            <a:noFill/>
          </a:ln>
          <a:effectLst>
            <a:innerShdw blurRad="57150" dist="38100" dir="1446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indoor, table&#10;&#10;Description generated with very high confidence">
            <a:extLst>
              <a:ext uri="{FF2B5EF4-FFF2-40B4-BE49-F238E27FC236}">
                <a16:creationId xmlns:a16="http://schemas.microsoft.com/office/drawing/2014/main" id="{C2267201-9ACF-4B88-94DD-65CEEB4BB53F}"/>
              </a:ext>
            </a:extLst>
          </p:cNvPr>
          <p:cNvPicPr>
            <a:picLocks noChangeAspect="1"/>
          </p:cNvPicPr>
          <p:nvPr/>
        </p:nvPicPr>
        <p:blipFill rotWithShape="1">
          <a:blip r:embed="rId3"/>
          <a:srcRect r="-2" b="2329"/>
          <a:stretch/>
        </p:blipFill>
        <p:spPr>
          <a:xfrm>
            <a:off x="799072" y="786117"/>
            <a:ext cx="6245352" cy="4956048"/>
          </a:xfrm>
          <a:custGeom>
            <a:avLst/>
            <a:gdLst>
              <a:gd name="connsiteX0" fmla="*/ 534609 w 6245352"/>
              <a:gd name="connsiteY0" fmla="*/ 0 h 4956048"/>
              <a:gd name="connsiteX1" fmla="*/ 6245352 w 6245352"/>
              <a:gd name="connsiteY1" fmla="*/ 0 h 4956048"/>
              <a:gd name="connsiteX2" fmla="*/ 6245352 w 6245352"/>
              <a:gd name="connsiteY2" fmla="*/ 4421439 h 4956048"/>
              <a:gd name="connsiteX3" fmla="*/ 5710743 w 6245352"/>
              <a:gd name="connsiteY3" fmla="*/ 4956048 h 4956048"/>
              <a:gd name="connsiteX4" fmla="*/ 0 w 6245352"/>
              <a:gd name="connsiteY4" fmla="*/ 4956048 h 4956048"/>
              <a:gd name="connsiteX5" fmla="*/ 0 w 6245352"/>
              <a:gd name="connsiteY5" fmla="*/ 534609 h 49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45352" h="4956048">
                <a:moveTo>
                  <a:pt x="534609" y="0"/>
                </a:moveTo>
                <a:lnTo>
                  <a:pt x="6245352" y="0"/>
                </a:lnTo>
                <a:lnTo>
                  <a:pt x="6245352" y="4421439"/>
                </a:lnTo>
                <a:lnTo>
                  <a:pt x="5710743" y="4956048"/>
                </a:lnTo>
                <a:lnTo>
                  <a:pt x="0" y="4956048"/>
                </a:lnTo>
                <a:lnTo>
                  <a:pt x="0" y="534609"/>
                </a:lnTo>
                <a:close/>
              </a:path>
            </a:pathLst>
          </a:custGeom>
        </p:spPr>
      </p:pic>
      <p:grpSp>
        <p:nvGrpSpPr>
          <p:cNvPr id="24" name="Group 23">
            <a:extLst>
              <a:ext uri="{FF2B5EF4-FFF2-40B4-BE49-F238E27FC236}">
                <a16:creationId xmlns:a16="http://schemas.microsoft.com/office/drawing/2014/main" id="{A779F34F-2960-4B81-BA08-445B6F6A0C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206969" y="2963333"/>
            <a:ext cx="2981858" cy="3208867"/>
            <a:chOff x="9206969" y="2963333"/>
            <a:chExt cx="2981858" cy="3208867"/>
          </a:xfrm>
        </p:grpSpPr>
        <p:cxnSp>
          <p:nvCxnSpPr>
            <p:cNvPr id="25" name="Straight Connector 24">
              <a:extLst>
                <a:ext uri="{FF2B5EF4-FFF2-40B4-BE49-F238E27FC236}">
                  <a16:creationId xmlns:a16="http://schemas.microsoft.com/office/drawing/2014/main" id="{10A57ACC-416F-4A5D-B7F7-DDA9886A3A6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26522B4F-50C4-4FCE-8AE2-3789D63ED33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2C3978FC-B5D1-42BE-B086-BC2A733D58F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ED99F1-340D-4970-8E66-3B28E927112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50A54E39-63C0-4847-A766-C6B74FEB48D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246803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Picture 2" descr="A picture containing sky, outdoor&#10;&#10;Description generated with very high confidence">
            <a:extLst>
              <a:ext uri="{FF2B5EF4-FFF2-40B4-BE49-F238E27FC236}">
                <a16:creationId xmlns:a16="http://schemas.microsoft.com/office/drawing/2014/main" id="{0432B570-BFFE-42CA-8B31-1838D308C7C9}"/>
              </a:ext>
            </a:extLst>
          </p:cNvPr>
          <p:cNvPicPr>
            <a:picLocks noChangeAspect="1"/>
          </p:cNvPicPr>
          <p:nvPr/>
        </p:nvPicPr>
        <p:blipFill rotWithShape="1">
          <a:blip r:embed="rId2">
            <a:duotone>
              <a:schemeClr val="bg2">
                <a:shade val="45000"/>
                <a:satMod val="135000"/>
              </a:schemeClr>
              <a:prstClr val="white"/>
            </a:duotone>
          </a:blip>
          <a:srcRect t="15051" b="3428"/>
          <a:stretch/>
        </p:blipFill>
        <p:spPr>
          <a:xfrm>
            <a:off x="20" y="10"/>
            <a:ext cx="12191980" cy="6857990"/>
          </a:xfrm>
          <a:prstGeom prst="rect">
            <a:avLst/>
          </a:prstGeom>
        </p:spPr>
      </p:pic>
      <p:sp>
        <p:nvSpPr>
          <p:cNvPr id="5" name="TextBox 4">
            <a:extLst>
              <a:ext uri="{FF2B5EF4-FFF2-40B4-BE49-F238E27FC236}">
                <a16:creationId xmlns:a16="http://schemas.microsoft.com/office/drawing/2014/main" id="{A76789CD-D413-4CB0-A47F-DB7C9C3E3CAD}"/>
              </a:ext>
            </a:extLst>
          </p:cNvPr>
          <p:cNvSpPr txBox="1"/>
          <p:nvPr/>
        </p:nvSpPr>
        <p:spPr>
          <a:xfrm>
            <a:off x="3053014" y="1459123"/>
            <a:ext cx="7018638" cy="369332"/>
          </a:xfrm>
          <a:prstGeom prst="rect">
            <a:avLst/>
          </a:prstGeom>
          <a:noFill/>
        </p:spPr>
        <p:txBody>
          <a:bodyPr wrap="square" rtlCol="0">
            <a:spAutoFit/>
          </a:bodyPr>
          <a:lstStyle/>
          <a:p>
            <a:r>
              <a:rPr lang="en-US" b="1" dirty="0"/>
              <a:t>Main Purposes</a:t>
            </a:r>
          </a:p>
        </p:txBody>
      </p:sp>
      <p:sp>
        <p:nvSpPr>
          <p:cNvPr id="9" name="TextBox 8">
            <a:extLst>
              <a:ext uri="{FF2B5EF4-FFF2-40B4-BE49-F238E27FC236}">
                <a16:creationId xmlns:a16="http://schemas.microsoft.com/office/drawing/2014/main" id="{0D3A9CDA-67C1-4B7A-ADF7-F2458F467E8D}"/>
              </a:ext>
            </a:extLst>
          </p:cNvPr>
          <p:cNvSpPr txBox="1"/>
          <p:nvPr/>
        </p:nvSpPr>
        <p:spPr>
          <a:xfrm>
            <a:off x="3291016" y="2154194"/>
            <a:ext cx="7018638" cy="369332"/>
          </a:xfrm>
          <a:prstGeom prst="rect">
            <a:avLst/>
          </a:prstGeom>
          <a:noFill/>
        </p:spPr>
        <p:txBody>
          <a:bodyPr wrap="square" rtlCol="0">
            <a:spAutoFit/>
          </a:bodyPr>
          <a:lstStyle/>
          <a:p>
            <a:r>
              <a:rPr lang="en-US" dirty="0"/>
              <a:t>1. To maintain </a:t>
            </a:r>
            <a:r>
              <a:rPr lang="en-US" b="1" dirty="0"/>
              <a:t>International Peace and Security</a:t>
            </a:r>
          </a:p>
        </p:txBody>
      </p:sp>
      <p:sp>
        <p:nvSpPr>
          <p:cNvPr id="10" name="TextBox 9">
            <a:extLst>
              <a:ext uri="{FF2B5EF4-FFF2-40B4-BE49-F238E27FC236}">
                <a16:creationId xmlns:a16="http://schemas.microsoft.com/office/drawing/2014/main" id="{84DEA972-94D2-48FE-96BF-11D15297145B}"/>
              </a:ext>
            </a:extLst>
          </p:cNvPr>
          <p:cNvSpPr txBox="1"/>
          <p:nvPr/>
        </p:nvSpPr>
        <p:spPr>
          <a:xfrm>
            <a:off x="3291016" y="2764479"/>
            <a:ext cx="7018638" cy="369332"/>
          </a:xfrm>
          <a:prstGeom prst="rect">
            <a:avLst/>
          </a:prstGeom>
          <a:noFill/>
        </p:spPr>
        <p:txBody>
          <a:bodyPr wrap="square" rtlCol="0">
            <a:spAutoFit/>
          </a:bodyPr>
          <a:lstStyle/>
          <a:p>
            <a:r>
              <a:rPr lang="en-US" dirty="0"/>
              <a:t>2. To promote </a:t>
            </a:r>
            <a:r>
              <a:rPr lang="en-US" b="1" dirty="0"/>
              <a:t>Economic and Social Development</a:t>
            </a:r>
          </a:p>
        </p:txBody>
      </p:sp>
      <p:sp>
        <p:nvSpPr>
          <p:cNvPr id="11" name="TextBox 10">
            <a:extLst>
              <a:ext uri="{FF2B5EF4-FFF2-40B4-BE49-F238E27FC236}">
                <a16:creationId xmlns:a16="http://schemas.microsoft.com/office/drawing/2014/main" id="{76FA02D4-746E-4B1E-ACEB-EEC4DF5CA88B}"/>
              </a:ext>
            </a:extLst>
          </p:cNvPr>
          <p:cNvSpPr txBox="1"/>
          <p:nvPr/>
        </p:nvSpPr>
        <p:spPr>
          <a:xfrm>
            <a:off x="3291016" y="3415958"/>
            <a:ext cx="7018638" cy="369332"/>
          </a:xfrm>
          <a:prstGeom prst="rect">
            <a:avLst/>
          </a:prstGeom>
          <a:noFill/>
        </p:spPr>
        <p:txBody>
          <a:bodyPr wrap="square" rtlCol="0">
            <a:spAutoFit/>
          </a:bodyPr>
          <a:lstStyle/>
          <a:p>
            <a:r>
              <a:rPr lang="en-US" dirty="0"/>
              <a:t>3. To promote </a:t>
            </a:r>
            <a:r>
              <a:rPr lang="en-US" b="1" dirty="0"/>
              <a:t>Human Rights</a:t>
            </a:r>
          </a:p>
        </p:txBody>
      </p:sp>
    </p:spTree>
    <p:extLst>
      <p:ext uri="{BB962C8B-B14F-4D97-AF65-F5344CB8AC3E}">
        <p14:creationId xmlns:p14="http://schemas.microsoft.com/office/powerpoint/2010/main" val="2520758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Picture 2" descr="A group of different colored ties hanging on a wall&#10;&#10;Description generated with high confidence">
            <a:extLst>
              <a:ext uri="{FF2B5EF4-FFF2-40B4-BE49-F238E27FC236}">
                <a16:creationId xmlns:a16="http://schemas.microsoft.com/office/drawing/2014/main" id="{E2B1EEC3-9B7F-4259-8BBD-C65D3AC05D03}"/>
              </a:ext>
            </a:extLst>
          </p:cNvPr>
          <p:cNvPicPr>
            <a:picLocks noChangeAspect="1"/>
          </p:cNvPicPr>
          <p:nvPr/>
        </p:nvPicPr>
        <p:blipFill rotWithShape="1">
          <a:blip r:embed="rId3"/>
          <a:srcRect t="6463" b="9267"/>
          <a:stretch/>
        </p:blipFill>
        <p:spPr>
          <a:xfrm>
            <a:off x="20" y="10"/>
            <a:ext cx="12191980" cy="6857990"/>
          </a:xfrm>
          <a:prstGeom prst="rect">
            <a:avLst/>
          </a:prstGeom>
        </p:spPr>
      </p:pic>
    </p:spTree>
    <p:extLst>
      <p:ext uri="{BB962C8B-B14F-4D97-AF65-F5344CB8AC3E}">
        <p14:creationId xmlns:p14="http://schemas.microsoft.com/office/powerpoint/2010/main" val="3510863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Picture 2" descr="A picture containing sky, outdoor&#10;&#10;Description generated with very high confidence">
            <a:extLst>
              <a:ext uri="{FF2B5EF4-FFF2-40B4-BE49-F238E27FC236}">
                <a16:creationId xmlns:a16="http://schemas.microsoft.com/office/drawing/2014/main" id="{0432B570-BFFE-42CA-8B31-1838D308C7C9}"/>
              </a:ext>
            </a:extLst>
          </p:cNvPr>
          <p:cNvPicPr>
            <a:picLocks noChangeAspect="1"/>
          </p:cNvPicPr>
          <p:nvPr/>
        </p:nvPicPr>
        <p:blipFill rotWithShape="1">
          <a:blip r:embed="rId3">
            <a:duotone>
              <a:schemeClr val="bg2">
                <a:shade val="45000"/>
                <a:satMod val="135000"/>
              </a:schemeClr>
              <a:prstClr val="white"/>
            </a:duotone>
          </a:blip>
          <a:srcRect t="15051" b="3428"/>
          <a:stretch/>
        </p:blipFill>
        <p:spPr>
          <a:xfrm>
            <a:off x="20" y="10"/>
            <a:ext cx="12191980" cy="6857990"/>
          </a:xfrm>
          <a:prstGeom prst="rect">
            <a:avLst/>
          </a:prstGeom>
        </p:spPr>
      </p:pic>
      <p:sp>
        <p:nvSpPr>
          <p:cNvPr id="5" name="TextBox 4">
            <a:extLst>
              <a:ext uri="{FF2B5EF4-FFF2-40B4-BE49-F238E27FC236}">
                <a16:creationId xmlns:a16="http://schemas.microsoft.com/office/drawing/2014/main" id="{A76789CD-D413-4CB0-A47F-DB7C9C3E3CAD}"/>
              </a:ext>
            </a:extLst>
          </p:cNvPr>
          <p:cNvSpPr txBox="1"/>
          <p:nvPr/>
        </p:nvSpPr>
        <p:spPr>
          <a:xfrm>
            <a:off x="3053014" y="1459123"/>
            <a:ext cx="7018638" cy="369332"/>
          </a:xfrm>
          <a:prstGeom prst="rect">
            <a:avLst/>
          </a:prstGeom>
          <a:noFill/>
        </p:spPr>
        <p:txBody>
          <a:bodyPr wrap="square" rtlCol="0">
            <a:spAutoFit/>
          </a:bodyPr>
          <a:lstStyle/>
          <a:p>
            <a:r>
              <a:rPr lang="en-US" b="1" dirty="0"/>
              <a:t>6 Main Organs</a:t>
            </a:r>
          </a:p>
        </p:txBody>
      </p:sp>
      <p:sp>
        <p:nvSpPr>
          <p:cNvPr id="9" name="TextBox 8">
            <a:extLst>
              <a:ext uri="{FF2B5EF4-FFF2-40B4-BE49-F238E27FC236}">
                <a16:creationId xmlns:a16="http://schemas.microsoft.com/office/drawing/2014/main" id="{0D3A9CDA-67C1-4B7A-ADF7-F2458F467E8D}"/>
              </a:ext>
            </a:extLst>
          </p:cNvPr>
          <p:cNvSpPr txBox="1"/>
          <p:nvPr/>
        </p:nvSpPr>
        <p:spPr>
          <a:xfrm>
            <a:off x="3291016" y="2154194"/>
            <a:ext cx="7018638" cy="369332"/>
          </a:xfrm>
          <a:prstGeom prst="rect">
            <a:avLst/>
          </a:prstGeom>
          <a:noFill/>
        </p:spPr>
        <p:txBody>
          <a:bodyPr wrap="square" rtlCol="0">
            <a:spAutoFit/>
          </a:bodyPr>
          <a:lstStyle/>
          <a:p>
            <a:r>
              <a:rPr lang="en-US" dirty="0"/>
              <a:t>General Assembly</a:t>
            </a:r>
            <a:endParaRPr lang="en-US" b="1" dirty="0"/>
          </a:p>
        </p:txBody>
      </p:sp>
      <p:sp>
        <p:nvSpPr>
          <p:cNvPr id="10" name="TextBox 9">
            <a:extLst>
              <a:ext uri="{FF2B5EF4-FFF2-40B4-BE49-F238E27FC236}">
                <a16:creationId xmlns:a16="http://schemas.microsoft.com/office/drawing/2014/main" id="{84DEA972-94D2-48FE-96BF-11D15297145B}"/>
              </a:ext>
            </a:extLst>
          </p:cNvPr>
          <p:cNvSpPr txBox="1"/>
          <p:nvPr/>
        </p:nvSpPr>
        <p:spPr>
          <a:xfrm>
            <a:off x="3291016" y="2764479"/>
            <a:ext cx="7018638" cy="369332"/>
          </a:xfrm>
          <a:prstGeom prst="rect">
            <a:avLst/>
          </a:prstGeom>
          <a:noFill/>
        </p:spPr>
        <p:txBody>
          <a:bodyPr wrap="square" rtlCol="0">
            <a:spAutoFit/>
          </a:bodyPr>
          <a:lstStyle/>
          <a:p>
            <a:r>
              <a:rPr lang="en-US" dirty="0"/>
              <a:t>Security Council</a:t>
            </a:r>
            <a:endParaRPr lang="en-US" b="1" dirty="0"/>
          </a:p>
        </p:txBody>
      </p:sp>
      <p:sp>
        <p:nvSpPr>
          <p:cNvPr id="11" name="TextBox 10">
            <a:extLst>
              <a:ext uri="{FF2B5EF4-FFF2-40B4-BE49-F238E27FC236}">
                <a16:creationId xmlns:a16="http://schemas.microsoft.com/office/drawing/2014/main" id="{76FA02D4-746E-4B1E-ACEB-EEC4DF5CA88B}"/>
              </a:ext>
            </a:extLst>
          </p:cNvPr>
          <p:cNvSpPr txBox="1"/>
          <p:nvPr/>
        </p:nvSpPr>
        <p:spPr>
          <a:xfrm>
            <a:off x="3291016" y="3415958"/>
            <a:ext cx="7018638" cy="369332"/>
          </a:xfrm>
          <a:prstGeom prst="rect">
            <a:avLst/>
          </a:prstGeom>
          <a:noFill/>
        </p:spPr>
        <p:txBody>
          <a:bodyPr wrap="square" rtlCol="0">
            <a:spAutoFit/>
          </a:bodyPr>
          <a:lstStyle/>
          <a:p>
            <a:r>
              <a:rPr lang="en-US" dirty="0"/>
              <a:t>Economic and Social Council</a:t>
            </a:r>
            <a:endParaRPr lang="en-US" b="1" dirty="0"/>
          </a:p>
        </p:txBody>
      </p:sp>
      <p:sp>
        <p:nvSpPr>
          <p:cNvPr id="8" name="TextBox 7">
            <a:extLst>
              <a:ext uri="{FF2B5EF4-FFF2-40B4-BE49-F238E27FC236}">
                <a16:creationId xmlns:a16="http://schemas.microsoft.com/office/drawing/2014/main" id="{185C62D7-5DF8-4A72-83B6-F2A67C3ECC34}"/>
              </a:ext>
            </a:extLst>
          </p:cNvPr>
          <p:cNvSpPr txBox="1"/>
          <p:nvPr/>
        </p:nvSpPr>
        <p:spPr>
          <a:xfrm>
            <a:off x="3291016" y="3982639"/>
            <a:ext cx="7018638" cy="369332"/>
          </a:xfrm>
          <a:prstGeom prst="rect">
            <a:avLst/>
          </a:prstGeom>
          <a:noFill/>
        </p:spPr>
        <p:txBody>
          <a:bodyPr wrap="square" rtlCol="0">
            <a:spAutoFit/>
          </a:bodyPr>
          <a:lstStyle/>
          <a:p>
            <a:r>
              <a:rPr lang="en-US" dirty="0"/>
              <a:t>Trusteeship Council</a:t>
            </a:r>
            <a:endParaRPr lang="en-US" b="1" dirty="0"/>
          </a:p>
        </p:txBody>
      </p:sp>
      <p:sp>
        <p:nvSpPr>
          <p:cNvPr id="12" name="TextBox 11">
            <a:extLst>
              <a:ext uri="{FF2B5EF4-FFF2-40B4-BE49-F238E27FC236}">
                <a16:creationId xmlns:a16="http://schemas.microsoft.com/office/drawing/2014/main" id="{AE1D59EC-5044-4D74-A753-8241EABD2074}"/>
              </a:ext>
            </a:extLst>
          </p:cNvPr>
          <p:cNvSpPr txBox="1"/>
          <p:nvPr/>
        </p:nvSpPr>
        <p:spPr>
          <a:xfrm>
            <a:off x="3291016" y="4592924"/>
            <a:ext cx="7018638" cy="369332"/>
          </a:xfrm>
          <a:prstGeom prst="rect">
            <a:avLst/>
          </a:prstGeom>
          <a:noFill/>
        </p:spPr>
        <p:txBody>
          <a:bodyPr wrap="square" rtlCol="0">
            <a:spAutoFit/>
          </a:bodyPr>
          <a:lstStyle/>
          <a:p>
            <a:r>
              <a:rPr lang="en-US" dirty="0"/>
              <a:t>Secretariat</a:t>
            </a:r>
            <a:endParaRPr lang="en-US" b="1" dirty="0"/>
          </a:p>
        </p:txBody>
      </p:sp>
      <p:sp>
        <p:nvSpPr>
          <p:cNvPr id="13" name="TextBox 12">
            <a:extLst>
              <a:ext uri="{FF2B5EF4-FFF2-40B4-BE49-F238E27FC236}">
                <a16:creationId xmlns:a16="http://schemas.microsoft.com/office/drawing/2014/main" id="{C3018EDE-5ABC-4F15-8A52-1BC9FCC94294}"/>
              </a:ext>
            </a:extLst>
          </p:cNvPr>
          <p:cNvSpPr txBox="1"/>
          <p:nvPr/>
        </p:nvSpPr>
        <p:spPr>
          <a:xfrm>
            <a:off x="3291016" y="5244403"/>
            <a:ext cx="7018638" cy="369332"/>
          </a:xfrm>
          <a:prstGeom prst="rect">
            <a:avLst/>
          </a:prstGeom>
          <a:noFill/>
        </p:spPr>
        <p:txBody>
          <a:bodyPr wrap="square" rtlCol="0">
            <a:spAutoFit/>
          </a:bodyPr>
          <a:lstStyle/>
          <a:p>
            <a:r>
              <a:rPr lang="en-US" dirty="0"/>
              <a:t>International Court of Justice</a:t>
            </a:r>
            <a:endParaRPr lang="en-US" b="1" dirty="0"/>
          </a:p>
        </p:txBody>
      </p:sp>
    </p:spTree>
    <p:extLst>
      <p:ext uri="{BB962C8B-B14F-4D97-AF65-F5344CB8AC3E}">
        <p14:creationId xmlns:p14="http://schemas.microsoft.com/office/powerpoint/2010/main" val="2681019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graphicFrame>
        <p:nvGraphicFramePr>
          <p:cNvPr id="12" name="Object 11">
            <a:extLst>
              <a:ext uri="{FF2B5EF4-FFF2-40B4-BE49-F238E27FC236}">
                <a16:creationId xmlns:a16="http://schemas.microsoft.com/office/drawing/2014/main" id="{E68F929A-EC1B-43D1-94E8-AE285381E5AE}"/>
              </a:ext>
            </a:extLst>
          </p:cNvPr>
          <p:cNvGraphicFramePr>
            <a:graphicFrameLocks noChangeAspect="1"/>
          </p:cNvGraphicFramePr>
          <p:nvPr>
            <p:extLst>
              <p:ext uri="{D42A27DB-BD31-4B8C-83A1-F6EECF244321}">
                <p14:modId xmlns:p14="http://schemas.microsoft.com/office/powerpoint/2010/main" val="3850489099"/>
              </p:ext>
            </p:extLst>
          </p:nvPr>
        </p:nvGraphicFramePr>
        <p:xfrm>
          <a:off x="862962" y="42856"/>
          <a:ext cx="10466076" cy="6772287"/>
        </p:xfrm>
        <a:graphic>
          <a:graphicData uri="http://schemas.openxmlformats.org/presentationml/2006/ole">
            <mc:AlternateContent xmlns:mc="http://schemas.openxmlformats.org/markup-compatibility/2006">
              <mc:Choice xmlns:v="urn:schemas-microsoft-com:vml" Requires="v">
                <p:oleObj spid="_x0000_s1034" name="Acrobat Document" r:id="rId3" imgW="11658504" imgH="7543510" progId="AcroExch.Document.7">
                  <p:embed/>
                </p:oleObj>
              </mc:Choice>
              <mc:Fallback>
                <p:oleObj name="Acrobat Document" r:id="rId3" imgW="11658504" imgH="7543510" progId="AcroExch.Document.7">
                  <p:embed/>
                  <p:pic>
                    <p:nvPicPr>
                      <p:cNvPr id="0" name=""/>
                      <p:cNvPicPr/>
                      <p:nvPr/>
                    </p:nvPicPr>
                    <p:blipFill>
                      <a:blip r:embed="rId4"/>
                      <a:stretch>
                        <a:fillRect/>
                      </a:stretch>
                    </p:blipFill>
                    <p:spPr>
                      <a:xfrm>
                        <a:off x="862962" y="42856"/>
                        <a:ext cx="10466076" cy="6772287"/>
                      </a:xfrm>
                      <a:prstGeom prst="rect">
                        <a:avLst/>
                      </a:prstGeom>
                    </p:spPr>
                  </p:pic>
                </p:oleObj>
              </mc:Fallback>
            </mc:AlternateContent>
          </a:graphicData>
        </a:graphic>
      </p:graphicFrame>
    </p:spTree>
    <p:extLst>
      <p:ext uri="{BB962C8B-B14F-4D97-AF65-F5344CB8AC3E}">
        <p14:creationId xmlns:p14="http://schemas.microsoft.com/office/powerpoint/2010/main" val="2321883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DD6CFB6C-6ECB-4250-B68E-01966297A51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B8359141-C085-46E4-B4EC-42F9599BA7D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FA903156-0F0C-44A5-9019-0CAF51EB49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6E5E851-3725-463F-9451-2FFEF5D3E0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94209D59-6810-40C2-B8D6-6DACF8A061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 useBgFill="1">
        <p:nvSpPr>
          <p:cNvPr id="20" name="Rectangle 19">
            <a:extLst>
              <a:ext uri="{FF2B5EF4-FFF2-40B4-BE49-F238E27FC236}">
                <a16:creationId xmlns:a16="http://schemas.microsoft.com/office/drawing/2014/main" id="{0BE1027C-ABCB-4C82-91A2-F67B9A5A65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263F73E0-8724-497D-83A6-CA184229A71E}"/>
              </a:ext>
            </a:extLst>
          </p:cNvPr>
          <p:cNvSpPr txBox="1"/>
          <p:nvPr/>
        </p:nvSpPr>
        <p:spPr>
          <a:xfrm>
            <a:off x="665641" y="4473679"/>
            <a:ext cx="9552558" cy="1233251"/>
          </a:xfrm>
          <a:prstGeom prst="rect">
            <a:avLst/>
          </a:prstGeom>
        </p:spPr>
        <p:txBody>
          <a:bodyPr vert="horz" lIns="91440" tIns="45720" rIns="91440" bIns="45720" rtlCol="0" anchor="b">
            <a:normAutofit fontScale="92500" lnSpcReduction="10000"/>
          </a:bodyPr>
          <a:lstStyle/>
          <a:p>
            <a:pPr>
              <a:spcBef>
                <a:spcPct val="0"/>
              </a:spcBef>
              <a:spcAft>
                <a:spcPts val="600"/>
              </a:spcAft>
            </a:pPr>
            <a:r>
              <a:rPr lang="en-US" sz="4400" cap="all" dirty="0">
                <a:ln w="3175" cmpd="sng">
                  <a:noFill/>
                </a:ln>
                <a:latin typeface="+mj-lt"/>
                <a:ea typeface="+mj-ea"/>
                <a:cs typeface="+mj-cs"/>
              </a:rPr>
              <a:t>Secretary general: </a:t>
            </a:r>
          </a:p>
          <a:p>
            <a:pPr algn="r">
              <a:spcBef>
                <a:spcPct val="0"/>
              </a:spcBef>
              <a:spcAft>
                <a:spcPts val="600"/>
              </a:spcAft>
            </a:pPr>
            <a:r>
              <a:rPr lang="en-US" sz="3900" cap="all" dirty="0">
                <a:ln w="3175" cmpd="sng">
                  <a:noFill/>
                </a:ln>
                <a:latin typeface="+mj-lt"/>
                <a:ea typeface="+mj-ea"/>
                <a:cs typeface="+mj-cs"/>
              </a:rPr>
              <a:t>Antonio Guterres (Portugal)</a:t>
            </a:r>
          </a:p>
        </p:txBody>
      </p:sp>
      <p:grpSp>
        <p:nvGrpSpPr>
          <p:cNvPr id="22" name="Group 21">
            <a:extLst>
              <a:ext uri="{FF2B5EF4-FFF2-40B4-BE49-F238E27FC236}">
                <a16:creationId xmlns:a16="http://schemas.microsoft.com/office/drawing/2014/main" id="{0CC57C46-4659-4AF2-9180-2DEED214CD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206969" y="2963333"/>
            <a:ext cx="2981858" cy="3208867"/>
            <a:chOff x="9206969" y="2963333"/>
            <a:chExt cx="2981858" cy="3208867"/>
          </a:xfrm>
        </p:grpSpPr>
        <p:cxnSp>
          <p:nvCxnSpPr>
            <p:cNvPr id="23" name="Straight Connector 22">
              <a:extLst>
                <a:ext uri="{FF2B5EF4-FFF2-40B4-BE49-F238E27FC236}">
                  <a16:creationId xmlns:a16="http://schemas.microsoft.com/office/drawing/2014/main" id="{CFB52317-0F00-40C0-B1F2-33ED6D30D97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2468ACF9-4EF2-4251-9FAD-3F225BF7417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CE4A3ECD-6924-4912-B117-3C617B584BC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D1DFE1F5-FA7A-403F-B9D9-0434E2BE2F5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92CF27E4-09D0-444E-B18D-F9048710386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9" name="Snip Diagonal Corner Rectangle 12">
            <a:extLst>
              <a:ext uri="{FF2B5EF4-FFF2-40B4-BE49-F238E27FC236}">
                <a16:creationId xmlns:a16="http://schemas.microsoft.com/office/drawing/2014/main" id="{FDAF26D5-7469-49F5-902D-571FA58A7E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251" y="690851"/>
            <a:ext cx="9615670" cy="3584587"/>
          </a:xfrm>
          <a:prstGeom prst="snip2DiagRect">
            <a:avLst>
              <a:gd name="adj1" fmla="val 12305"/>
              <a:gd name="adj2" fmla="val 0"/>
            </a:avLst>
          </a:prstGeom>
          <a:solidFill>
            <a:schemeClr val="tx1"/>
          </a:solidFill>
          <a:ln>
            <a:solidFill>
              <a:srgbClr val="FFFFFF">
                <a:alpha val="40000"/>
              </a:srgbClr>
            </a:solidFill>
          </a:ln>
          <a:effectLst>
            <a:innerShdw blurRad="57150" dist="38100" dir="1446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wearing a suit and tie&#10;&#10;Description generated with very high confidence">
            <a:extLst>
              <a:ext uri="{FF2B5EF4-FFF2-40B4-BE49-F238E27FC236}">
                <a16:creationId xmlns:a16="http://schemas.microsoft.com/office/drawing/2014/main" id="{03177B37-B09B-48F6-A0EE-F9501EDDB643}"/>
              </a:ext>
            </a:extLst>
          </p:cNvPr>
          <p:cNvPicPr>
            <a:picLocks noChangeAspect="1"/>
          </p:cNvPicPr>
          <p:nvPr/>
        </p:nvPicPr>
        <p:blipFill>
          <a:blip r:embed="rId3"/>
          <a:stretch>
            <a:fillRect/>
          </a:stretch>
        </p:blipFill>
        <p:spPr>
          <a:xfrm>
            <a:off x="1161535" y="1127753"/>
            <a:ext cx="4201297" cy="2804365"/>
          </a:xfrm>
          <a:prstGeom prst="rect">
            <a:avLst/>
          </a:prstGeom>
        </p:spPr>
      </p:pic>
      <p:pic>
        <p:nvPicPr>
          <p:cNvPr id="3" name="Picture 2" descr="A tall building in a city&#10;&#10;Description generated with very high confidence">
            <a:extLst>
              <a:ext uri="{FF2B5EF4-FFF2-40B4-BE49-F238E27FC236}">
                <a16:creationId xmlns:a16="http://schemas.microsoft.com/office/drawing/2014/main" id="{F8D67220-5BDA-4881-B9B9-D351443A7508}"/>
              </a:ext>
            </a:extLst>
          </p:cNvPr>
          <p:cNvPicPr>
            <a:picLocks noChangeAspect="1"/>
          </p:cNvPicPr>
          <p:nvPr/>
        </p:nvPicPr>
        <p:blipFill>
          <a:blip r:embed="rId4"/>
          <a:stretch>
            <a:fillRect/>
          </a:stretch>
        </p:blipFill>
        <p:spPr>
          <a:xfrm>
            <a:off x="6702295" y="995767"/>
            <a:ext cx="2034608" cy="3048103"/>
          </a:xfrm>
          <a:prstGeom prst="rect">
            <a:avLst/>
          </a:prstGeom>
        </p:spPr>
      </p:pic>
    </p:spTree>
    <p:extLst>
      <p:ext uri="{BB962C8B-B14F-4D97-AF65-F5344CB8AC3E}">
        <p14:creationId xmlns:p14="http://schemas.microsoft.com/office/powerpoint/2010/main" val="2566247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8FD48FB1-66D8-4676-B0AA-C139A1DB78D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033F5AE-6728-4F19-8DED-658E674B31B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82C7D74A-18BA-4709-A808-44E8815C443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5164A3F-1561-4039-8185-AB0EEB713E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2A35DB53-42BE-460E-9CA1-1294C98463C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 useBgFill="1">
        <p:nvSpPr>
          <p:cNvPr id="19" name="Rectangle 18">
            <a:extLst>
              <a:ext uri="{FF2B5EF4-FFF2-40B4-BE49-F238E27FC236}">
                <a16:creationId xmlns:a16="http://schemas.microsoft.com/office/drawing/2014/main" id="{C5BDD1EA-D8C1-45AF-9F0A-14A2A137BA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719F51-4C7A-4473-AA66-BF2E6725A5A5}"/>
              </a:ext>
            </a:extLst>
          </p:cNvPr>
          <p:cNvSpPr>
            <a:spLocks noGrp="1"/>
          </p:cNvSpPr>
          <p:nvPr>
            <p:ph type="title"/>
          </p:nvPr>
        </p:nvSpPr>
        <p:spPr>
          <a:xfrm>
            <a:off x="7532710" y="628617"/>
            <a:ext cx="3971902" cy="3028983"/>
          </a:xfrm>
        </p:spPr>
        <p:txBody>
          <a:bodyPr vert="horz" lIns="91440" tIns="45720" rIns="91440" bIns="45720" rtlCol="0" anchor="b">
            <a:normAutofit/>
          </a:bodyPr>
          <a:lstStyle/>
          <a:p>
            <a:r>
              <a:rPr lang="en-US" sz="4800"/>
              <a:t>General assembly</a:t>
            </a:r>
          </a:p>
        </p:txBody>
      </p:sp>
      <p:sp>
        <p:nvSpPr>
          <p:cNvPr id="21" name="Snip Diagonal Corner Rectangle 6">
            <a:extLst>
              <a:ext uri="{FF2B5EF4-FFF2-40B4-BE49-F238E27FC236}">
                <a16:creationId xmlns:a16="http://schemas.microsoft.com/office/drawing/2014/main" id="{14354E08-0068-48D7-A8AD-84C7B1CF58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000" y="620722"/>
            <a:ext cx="6575496" cy="5286838"/>
          </a:xfrm>
          <a:prstGeom prst="snip2DiagRect">
            <a:avLst>
              <a:gd name="adj1" fmla="val 10787"/>
              <a:gd name="adj2" fmla="val 0"/>
            </a:avLst>
          </a:prstGeom>
          <a:solidFill>
            <a:schemeClr val="tx1"/>
          </a:solidFill>
          <a:ln>
            <a:noFill/>
          </a:ln>
          <a:effectLst>
            <a:innerShdw blurRad="57150" dist="38100" dir="1446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A3673087-9A9C-4BE8-A4EA-77B403C5E13C}"/>
              </a:ext>
            </a:extLst>
          </p:cNvPr>
          <p:cNvPicPr>
            <a:picLocks noGrp="1" noChangeAspect="1"/>
          </p:cNvPicPr>
          <p:nvPr>
            <p:ph idx="1"/>
          </p:nvPr>
        </p:nvPicPr>
        <p:blipFill rotWithShape="1">
          <a:blip r:embed="rId3"/>
          <a:srcRect l="9665" r="3700"/>
          <a:stretch/>
        </p:blipFill>
        <p:spPr>
          <a:xfrm>
            <a:off x="799072" y="786117"/>
            <a:ext cx="6245352" cy="4956048"/>
          </a:xfrm>
          <a:custGeom>
            <a:avLst/>
            <a:gdLst>
              <a:gd name="connsiteX0" fmla="*/ 534609 w 6245352"/>
              <a:gd name="connsiteY0" fmla="*/ 0 h 4956048"/>
              <a:gd name="connsiteX1" fmla="*/ 6245352 w 6245352"/>
              <a:gd name="connsiteY1" fmla="*/ 0 h 4956048"/>
              <a:gd name="connsiteX2" fmla="*/ 6245352 w 6245352"/>
              <a:gd name="connsiteY2" fmla="*/ 4421439 h 4956048"/>
              <a:gd name="connsiteX3" fmla="*/ 5710743 w 6245352"/>
              <a:gd name="connsiteY3" fmla="*/ 4956048 h 4956048"/>
              <a:gd name="connsiteX4" fmla="*/ 0 w 6245352"/>
              <a:gd name="connsiteY4" fmla="*/ 4956048 h 4956048"/>
              <a:gd name="connsiteX5" fmla="*/ 0 w 6245352"/>
              <a:gd name="connsiteY5" fmla="*/ 534609 h 49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45352" h="4956048">
                <a:moveTo>
                  <a:pt x="534609" y="0"/>
                </a:moveTo>
                <a:lnTo>
                  <a:pt x="6245352" y="0"/>
                </a:lnTo>
                <a:lnTo>
                  <a:pt x="6245352" y="4421439"/>
                </a:lnTo>
                <a:lnTo>
                  <a:pt x="5710743" y="4956048"/>
                </a:lnTo>
                <a:lnTo>
                  <a:pt x="0" y="4956048"/>
                </a:lnTo>
                <a:lnTo>
                  <a:pt x="0" y="534609"/>
                </a:lnTo>
                <a:close/>
              </a:path>
            </a:pathLst>
          </a:custGeom>
        </p:spPr>
      </p:pic>
      <p:grpSp>
        <p:nvGrpSpPr>
          <p:cNvPr id="23" name="Group 22">
            <a:extLst>
              <a:ext uri="{FF2B5EF4-FFF2-40B4-BE49-F238E27FC236}">
                <a16:creationId xmlns:a16="http://schemas.microsoft.com/office/drawing/2014/main" id="{A779F34F-2960-4B81-BA08-445B6F6A0C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206969" y="2963333"/>
            <a:ext cx="2981858" cy="3208867"/>
            <a:chOff x="9206969" y="2963333"/>
            <a:chExt cx="2981858" cy="3208867"/>
          </a:xfrm>
        </p:grpSpPr>
        <p:cxnSp>
          <p:nvCxnSpPr>
            <p:cNvPr id="24" name="Straight Connector 23">
              <a:extLst>
                <a:ext uri="{FF2B5EF4-FFF2-40B4-BE49-F238E27FC236}">
                  <a16:creationId xmlns:a16="http://schemas.microsoft.com/office/drawing/2014/main" id="{10A57ACC-416F-4A5D-B7F7-DDA9886A3A6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26522B4F-50C4-4FCE-8AE2-3789D63ED33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2C3978FC-B5D1-42BE-B086-BC2A733D58F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ACED99F1-340D-4970-8E66-3B28E927112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50A54E39-63C0-4847-A766-C6B74FEB48D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17110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cxnSp>
        <p:nvCxnSpPr>
          <p:cNvPr id="33" name="Straight Connector 32">
            <a:extLst>
              <a:ext uri="{FF2B5EF4-FFF2-40B4-BE49-F238E27FC236}">
                <a16:creationId xmlns:a16="http://schemas.microsoft.com/office/drawing/2014/main" id="{8FD48FB1-66D8-4676-B0AA-C139A1DB78D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F033F5AE-6728-4F19-8DED-658E674B31B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82C7D74A-18BA-4709-A808-44E8815C443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B5164A3F-1561-4039-8185-AB0EEB713E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2A35DB53-42BE-460E-9CA1-1294C98463C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 useBgFill="1">
        <p:nvSpPr>
          <p:cNvPr id="43" name="Rectangle 42">
            <a:extLst>
              <a:ext uri="{FF2B5EF4-FFF2-40B4-BE49-F238E27FC236}">
                <a16:creationId xmlns:a16="http://schemas.microsoft.com/office/drawing/2014/main" id="{C5BDD1EA-D8C1-45AF-9F0A-14A2A137BA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719F51-4C7A-4473-AA66-BF2E6725A5A5}"/>
              </a:ext>
            </a:extLst>
          </p:cNvPr>
          <p:cNvSpPr>
            <a:spLocks noGrp="1"/>
          </p:cNvSpPr>
          <p:nvPr>
            <p:ph type="title"/>
          </p:nvPr>
        </p:nvSpPr>
        <p:spPr>
          <a:xfrm>
            <a:off x="7532710" y="628617"/>
            <a:ext cx="3971902" cy="3028983"/>
          </a:xfrm>
        </p:spPr>
        <p:txBody>
          <a:bodyPr vert="horz" lIns="91440" tIns="45720" rIns="91440" bIns="45720" rtlCol="0" anchor="b">
            <a:normAutofit/>
          </a:bodyPr>
          <a:lstStyle/>
          <a:p>
            <a:r>
              <a:rPr lang="en-US" sz="4800" dirty="0"/>
              <a:t>security council</a:t>
            </a:r>
          </a:p>
        </p:txBody>
      </p:sp>
      <p:sp>
        <p:nvSpPr>
          <p:cNvPr id="45" name="Snip Diagonal Corner Rectangle 6">
            <a:extLst>
              <a:ext uri="{FF2B5EF4-FFF2-40B4-BE49-F238E27FC236}">
                <a16:creationId xmlns:a16="http://schemas.microsoft.com/office/drawing/2014/main" id="{14354E08-0068-48D7-A8AD-84C7B1CF58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000" y="620722"/>
            <a:ext cx="6575496" cy="5286838"/>
          </a:xfrm>
          <a:prstGeom prst="snip2DiagRect">
            <a:avLst>
              <a:gd name="adj1" fmla="val 10787"/>
              <a:gd name="adj2" fmla="val 0"/>
            </a:avLst>
          </a:prstGeom>
          <a:solidFill>
            <a:schemeClr val="tx1"/>
          </a:solidFill>
          <a:ln>
            <a:noFill/>
          </a:ln>
          <a:effectLst>
            <a:innerShdw blurRad="57150" dist="38100" dir="1446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a:extLst>
              <a:ext uri="{FF2B5EF4-FFF2-40B4-BE49-F238E27FC236}">
                <a16:creationId xmlns:a16="http://schemas.microsoft.com/office/drawing/2014/main" id="{F3A8CE2D-0F77-404A-AB31-A103FFBBDA75}"/>
              </a:ext>
            </a:extLst>
          </p:cNvPr>
          <p:cNvPicPr>
            <a:picLocks noGrp="1" noChangeAspect="1"/>
          </p:cNvPicPr>
          <p:nvPr>
            <p:ph idx="1"/>
          </p:nvPr>
        </p:nvPicPr>
        <p:blipFill rotWithShape="1">
          <a:blip r:embed="rId3"/>
          <a:srcRect l="13223" r="15894" b="1"/>
          <a:stretch/>
        </p:blipFill>
        <p:spPr>
          <a:xfrm>
            <a:off x="799072" y="786117"/>
            <a:ext cx="6245352" cy="4956048"/>
          </a:xfrm>
          <a:custGeom>
            <a:avLst/>
            <a:gdLst>
              <a:gd name="connsiteX0" fmla="*/ 534609 w 6245352"/>
              <a:gd name="connsiteY0" fmla="*/ 0 h 4956048"/>
              <a:gd name="connsiteX1" fmla="*/ 6245352 w 6245352"/>
              <a:gd name="connsiteY1" fmla="*/ 0 h 4956048"/>
              <a:gd name="connsiteX2" fmla="*/ 6245352 w 6245352"/>
              <a:gd name="connsiteY2" fmla="*/ 4421439 h 4956048"/>
              <a:gd name="connsiteX3" fmla="*/ 5710743 w 6245352"/>
              <a:gd name="connsiteY3" fmla="*/ 4956048 h 4956048"/>
              <a:gd name="connsiteX4" fmla="*/ 0 w 6245352"/>
              <a:gd name="connsiteY4" fmla="*/ 4956048 h 4956048"/>
              <a:gd name="connsiteX5" fmla="*/ 0 w 6245352"/>
              <a:gd name="connsiteY5" fmla="*/ 534609 h 49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45352" h="4956048">
                <a:moveTo>
                  <a:pt x="534609" y="0"/>
                </a:moveTo>
                <a:lnTo>
                  <a:pt x="6245352" y="0"/>
                </a:lnTo>
                <a:lnTo>
                  <a:pt x="6245352" y="4421439"/>
                </a:lnTo>
                <a:lnTo>
                  <a:pt x="5710743" y="4956048"/>
                </a:lnTo>
                <a:lnTo>
                  <a:pt x="0" y="4956048"/>
                </a:lnTo>
                <a:lnTo>
                  <a:pt x="0" y="534609"/>
                </a:lnTo>
                <a:close/>
              </a:path>
            </a:pathLst>
          </a:custGeom>
        </p:spPr>
      </p:pic>
      <p:grpSp>
        <p:nvGrpSpPr>
          <p:cNvPr id="47" name="Group 46">
            <a:extLst>
              <a:ext uri="{FF2B5EF4-FFF2-40B4-BE49-F238E27FC236}">
                <a16:creationId xmlns:a16="http://schemas.microsoft.com/office/drawing/2014/main" id="{A779F34F-2960-4B81-BA08-445B6F6A0C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206969" y="2963333"/>
            <a:ext cx="2981858" cy="3208867"/>
            <a:chOff x="9206969" y="2963333"/>
            <a:chExt cx="2981858" cy="3208867"/>
          </a:xfrm>
        </p:grpSpPr>
        <p:cxnSp>
          <p:nvCxnSpPr>
            <p:cNvPr id="48" name="Straight Connector 47">
              <a:extLst>
                <a:ext uri="{FF2B5EF4-FFF2-40B4-BE49-F238E27FC236}">
                  <a16:creationId xmlns:a16="http://schemas.microsoft.com/office/drawing/2014/main" id="{10A57ACC-416F-4A5D-B7F7-DDA9886A3A6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9" name="Straight Connector 48">
              <a:extLst>
                <a:ext uri="{FF2B5EF4-FFF2-40B4-BE49-F238E27FC236}">
                  <a16:creationId xmlns:a16="http://schemas.microsoft.com/office/drawing/2014/main" id="{26522B4F-50C4-4FCE-8AE2-3789D63ED33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2C3978FC-B5D1-42BE-B086-BC2A733D58F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id="{ACED99F1-340D-4970-8E66-3B28E927112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50A54E39-63C0-4847-A766-C6B74FEB48D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542161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607</TotalTime>
  <Words>1240</Words>
  <Application>Microsoft Office PowerPoint</Application>
  <PresentationFormat>Widescreen</PresentationFormat>
  <Paragraphs>117</Paragraphs>
  <Slides>19</Slides>
  <Notes>15</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5" baseType="lpstr">
      <vt:lpstr>Arial</vt:lpstr>
      <vt:lpstr>Calibri</vt:lpstr>
      <vt:lpstr>Century Gothic</vt:lpstr>
      <vt:lpstr>Wingdings 3</vt:lpstr>
      <vt:lpstr>Slice</vt:lpstr>
      <vt:lpstr>Acrobat Document</vt:lpstr>
      <vt:lpstr>Welcome to the United Nations</vt:lpstr>
      <vt:lpstr>History</vt:lpstr>
      <vt:lpstr>PowerPoint Presentation</vt:lpstr>
      <vt:lpstr>PowerPoint Presentation</vt:lpstr>
      <vt:lpstr>PowerPoint Presentation</vt:lpstr>
      <vt:lpstr>PowerPoint Presentation</vt:lpstr>
      <vt:lpstr>PowerPoint Presentation</vt:lpstr>
      <vt:lpstr>General assembly</vt:lpstr>
      <vt:lpstr>security council</vt:lpstr>
      <vt:lpstr>PowerPoint Presentation</vt:lpstr>
      <vt:lpstr>PowerPoint Presentation</vt:lpstr>
      <vt:lpstr>ECOSOC</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United Nations</dc:title>
  <dc:creator>Elisabeth Waechter</dc:creator>
  <cp:lastModifiedBy>Marie-France Page</cp:lastModifiedBy>
  <cp:revision>54</cp:revision>
  <dcterms:created xsi:type="dcterms:W3CDTF">2018-11-29T16:49:56Z</dcterms:created>
  <dcterms:modified xsi:type="dcterms:W3CDTF">2019-02-07T17:37:45Z</dcterms:modified>
</cp:coreProperties>
</file>